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  <p:sldMasterId id="2147483676" r:id="rId5"/>
  </p:sldMasterIdLst>
  <p:notesMasterIdLst>
    <p:notesMasterId r:id="rId71"/>
  </p:notesMasterIdLst>
  <p:sldIdLst>
    <p:sldId id="497" r:id="rId6"/>
    <p:sldId id="1150" r:id="rId7"/>
    <p:sldId id="1246" r:id="rId8"/>
    <p:sldId id="1240" r:id="rId9"/>
    <p:sldId id="1247" r:id="rId10"/>
    <p:sldId id="1151" r:id="rId11"/>
    <p:sldId id="257" r:id="rId12"/>
    <p:sldId id="1154" r:id="rId13"/>
    <p:sldId id="1248" r:id="rId14"/>
    <p:sldId id="1158" r:id="rId15"/>
    <p:sldId id="1160" r:id="rId16"/>
    <p:sldId id="2897" r:id="rId17"/>
    <p:sldId id="1174" r:id="rId18"/>
    <p:sldId id="2900" r:id="rId19"/>
    <p:sldId id="1162" r:id="rId20"/>
    <p:sldId id="1161" r:id="rId21"/>
    <p:sldId id="1169" r:id="rId22"/>
    <p:sldId id="2895" r:id="rId23"/>
    <p:sldId id="1164" r:id="rId24"/>
    <p:sldId id="2901" r:id="rId25"/>
    <p:sldId id="1179" r:id="rId26"/>
    <p:sldId id="1170" r:id="rId27"/>
    <p:sldId id="1192" r:id="rId28"/>
    <p:sldId id="1183" r:id="rId29"/>
    <p:sldId id="1185" r:id="rId30"/>
    <p:sldId id="1184" r:id="rId31"/>
    <p:sldId id="1187" r:id="rId32"/>
    <p:sldId id="1186" r:id="rId33"/>
    <p:sldId id="1188" r:id="rId34"/>
    <p:sldId id="1189" r:id="rId35"/>
    <p:sldId id="1173" r:id="rId36"/>
    <p:sldId id="1190" r:id="rId37"/>
    <p:sldId id="1180" r:id="rId38"/>
    <p:sldId id="1178" r:id="rId39"/>
    <p:sldId id="1175" r:id="rId40"/>
    <p:sldId id="1182" r:id="rId41"/>
    <p:sldId id="1181" r:id="rId42"/>
    <p:sldId id="1177" r:id="rId43"/>
    <p:sldId id="1176" r:id="rId44"/>
    <p:sldId id="2902" r:id="rId45"/>
    <p:sldId id="1198" r:id="rId46"/>
    <p:sldId id="1202" r:id="rId47"/>
    <p:sldId id="1207" r:id="rId48"/>
    <p:sldId id="1208" r:id="rId49"/>
    <p:sldId id="2903" r:id="rId50"/>
    <p:sldId id="1205" r:id="rId51"/>
    <p:sldId id="2899" r:id="rId52"/>
    <p:sldId id="1206" r:id="rId53"/>
    <p:sldId id="1191" r:id="rId54"/>
    <p:sldId id="1194" r:id="rId55"/>
    <p:sldId id="1195" r:id="rId56"/>
    <p:sldId id="1193" r:id="rId57"/>
    <p:sldId id="2904" r:id="rId58"/>
    <p:sldId id="1233" r:id="rId59"/>
    <p:sldId id="1236" r:id="rId60"/>
    <p:sldId id="1237" r:id="rId61"/>
    <p:sldId id="1238" r:id="rId62"/>
    <p:sldId id="1234" r:id="rId63"/>
    <p:sldId id="1197" r:id="rId64"/>
    <p:sldId id="1159" r:id="rId65"/>
    <p:sldId id="1165" r:id="rId66"/>
    <p:sldId id="1167" r:id="rId67"/>
    <p:sldId id="1242" r:id="rId68"/>
    <p:sldId id="1166" r:id="rId69"/>
    <p:sldId id="2894" r:id="rId70"/>
  </p:sldIdLst>
  <p:sldSz cx="9144000" cy="5143500" type="screen16x9"/>
  <p:notesSz cx="6858000" cy="2543175"/>
  <p:embeddedFontLst>
    <p:embeddedFont>
      <p:font typeface="Calibri" panose="020F0502020204030204" pitchFamily="34" charset="0"/>
      <p:regular r:id="rId72"/>
      <p:bold r:id="rId73"/>
      <p:italic r:id="rId74"/>
      <p:boldItalic r:id="rId75"/>
    </p:embeddedFont>
    <p:embeddedFont>
      <p:font typeface="Lucida Console" panose="020B0609040504020204" pitchFamily="49" charset="0"/>
      <p:regular r:id="rId76"/>
    </p:embeddedFont>
    <p:embeddedFont>
      <p:font typeface="Roboto" panose="020B0604020202020204" charset="0"/>
      <p:regular r:id="rId77"/>
      <p:bold r:id="rId78"/>
      <p:italic r:id="rId79"/>
      <p:boldItalic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894">
          <p15:clr>
            <a:srgbClr val="A4A3A4"/>
          </p15:clr>
        </p15:guide>
        <p15:guide id="2" pos="286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91" roundtripDataSignature="AMtx7mh52feL5b2IsycOPZRg05mdll5I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442" autoAdjust="0"/>
  </p:normalViewPr>
  <p:slideViewPr>
    <p:cSldViewPr snapToGrid="0">
      <p:cViewPr varScale="1">
        <p:scale>
          <a:sx n="91" d="100"/>
          <a:sy n="91" d="100"/>
        </p:scale>
        <p:origin x="250" y="72"/>
      </p:cViewPr>
      <p:guideLst>
        <p:guide orient="horz" pos="894"/>
        <p:guide pos="28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font" Target="fonts/font5.fntdata"/><Relationship Id="rId7" Type="http://schemas.openxmlformats.org/officeDocument/2006/relationships/slide" Target="slides/slide2.xml"/><Relationship Id="rId71" Type="http://schemas.openxmlformats.org/officeDocument/2006/relationships/notesMaster" Target="notesMasters/notesMaster1.xml"/><Relationship Id="rId9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95" Type="http://schemas.openxmlformats.org/officeDocument/2006/relationships/tableStyles" Target="tableStyles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font" Target="fonts/font6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93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font" Target="fonts/font4.fntdata"/><Relationship Id="rId91" Type="http://customschemas.google.com/relationships/presentationmetadata" Target="meta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9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validator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validator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validator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validator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graalvm/multi-threaded-java-javascript-language-interoperability-in-graalvm-2f19c1f9c37b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validator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validator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validator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graalvm.org/docs/reference-manual/compatibility/#validator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validator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graalvm.org/docs/reference-manual/compatibility/#validator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validator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graalvm.org/docs/reference-manual/compatibility/#validator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validator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validator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alvm.org/docs/reference-manual/languages/js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graalvm.org/docs/reference-manual/embed/" TargetMode="External"/><Relationship Id="rId4" Type="http://schemas.openxmlformats.org/officeDocument/2006/relationships/hyperlink" Target="https://github.com/graalvm/graaljs/blob/master/docs/user/JavaInterop.md" TargetMode="Externa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alvm.org/docs/reference-manual/languages/js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graalvm.org/docs/reference-manual/embed/" TargetMode="External"/><Relationship Id="rId4" Type="http://schemas.openxmlformats.org/officeDocument/2006/relationships/hyperlink" Target="https://github.com/graalvm/graaljs/blob/master/docs/user/JavaInterop.md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alvm.org/docs/reference-manual/languages/js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graalvm.org/docs/reference-manual/embed/" TargetMode="External"/><Relationship Id="rId4" Type="http://schemas.openxmlformats.org/officeDocument/2006/relationships/hyperlink" Target="https://github.com/graalvm/graaljs/blob/master/docs/user/JavaInterop.md" TargetMode="Externa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alvm.org/docs/reference-manual/languages/js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graalvm.org/docs/reference-manual/embed/" TargetMode="External"/><Relationship Id="rId4" Type="http://schemas.openxmlformats.org/officeDocument/2006/relationships/hyperlink" Target="https://github.com/graalvm/graaljs/blob/master/docs/user/JavaInterop.md" TargetMode="Externa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alvm.org/docs/reference-manual/languages/js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graalvm.org/docs/reference-manual/embed/" TargetMode="External"/><Relationship Id="rId4" Type="http://schemas.openxmlformats.org/officeDocument/2006/relationships/hyperlink" Target="https://github.com/graalvm/graaljs/blob/master/docs/user/JavaInterop.md" TargetMode="Externa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alvm.org/docs/reference-manual/languages/js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graalvm.org/docs/reference-manual/embed/" TargetMode="External"/><Relationship Id="rId4" Type="http://schemas.openxmlformats.org/officeDocument/2006/relationships/hyperlink" Target="https://github.com/graalvm/graaljs/blob/master/docs/user/JavaInterop.md" TargetMode="Externa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alvm.org/docs/reference-manual/languages/js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graalvm.org/docs/reference-manual/embed/" TargetMode="External"/><Relationship Id="rId4" Type="http://schemas.openxmlformats.org/officeDocument/2006/relationships/hyperlink" Target="https://github.com/graalvm/graaljs/blob/master/docs/user/JavaInterop.md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alvm.org/docs/reference-manual/languages/js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graalvm.org/docs/reference-manual/embed/" TargetMode="External"/><Relationship Id="rId4" Type="http://schemas.openxmlformats.org/officeDocument/2006/relationships/hyperlink" Target="https://github.com/graalvm/graaljs/blob/master/docs/user/JavaInterop.md" TargetMode="Externa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alvm.org/docs/reference-manual/tools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raalVM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java.net/projects/graal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FB967C-E8DF-AF4B-9B57-A68D256EEC90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958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Human Languages</a:t>
            </a:r>
          </a:p>
          <a:p>
            <a:r>
              <a:rPr lang="en-US" dirty="0"/>
              <a:t>Computer Programming Languages</a:t>
            </a:r>
          </a:p>
          <a:p>
            <a:pPr lvl="1"/>
            <a:r>
              <a:rPr lang="en-US" dirty="0"/>
              <a:t>(personal taste, libraries, suitability for certain tasks, legacy)</a:t>
            </a:r>
          </a:p>
          <a:p>
            <a:pPr lvl="1"/>
            <a:r>
              <a:rPr lang="en-US" dirty="0"/>
              <a:t>Office politics, commercial</a:t>
            </a:r>
            <a:endParaRPr lang="en-NL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5180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Human Languages</a:t>
            </a:r>
          </a:p>
          <a:p>
            <a:r>
              <a:rPr lang="en-US" dirty="0"/>
              <a:t>Computer Programming Languages</a:t>
            </a:r>
          </a:p>
          <a:p>
            <a:pPr lvl="1"/>
            <a:r>
              <a:rPr lang="en-US" dirty="0"/>
              <a:t>(personal taste, libraries, suitability for certain tasks, legacy)</a:t>
            </a:r>
          </a:p>
          <a:p>
            <a:pPr lvl="1"/>
            <a:r>
              <a:rPr lang="en-US" dirty="0"/>
              <a:t>Office politics, commercial</a:t>
            </a:r>
            <a:endParaRPr lang="en-NL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4906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>
                <a:hlinkClick r:id="rId3"/>
              </a:rPr>
              <a:t>https://www.npmjs.com/package/validator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7837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>
                <a:hlinkClick r:id="rId3"/>
              </a:rPr>
              <a:t>https://www.npmjs.com/package/validator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29305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>
                <a:hlinkClick r:id="rId3"/>
              </a:rPr>
              <a:t>https://www.npmjs.com/package/validator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0474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6580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>
                <a:hlinkClick r:id="rId3"/>
              </a:rPr>
              <a:t>https://www.npmjs.com/package/validator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32545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00357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59824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7785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err="1"/>
              <a:t>Overview</a:t>
            </a:r>
            <a:r>
              <a:rPr lang="nl-NL"/>
              <a:t> of </a:t>
            </a:r>
            <a:r>
              <a:rPr lang="nl-NL" err="1"/>
              <a:t>main</a:t>
            </a:r>
            <a:r>
              <a:rPr lang="nl-NL"/>
              <a:t> </a:t>
            </a:r>
            <a:r>
              <a:rPr lang="nl-NL" err="1"/>
              <a:t>themes</a:t>
            </a:r>
            <a:r>
              <a:rPr lang="nl-NL"/>
              <a:t> </a:t>
            </a:r>
            <a:r>
              <a:rPr lang="nl-NL" err="1"/>
              <a:t>and</a:t>
            </a:r>
            <a:r>
              <a:rPr lang="nl-NL"/>
              <a:t> topics</a:t>
            </a:r>
          </a:p>
          <a:p>
            <a:r>
              <a:rPr lang="nl-NL"/>
              <a:t>(</a:t>
            </a:r>
            <a:r>
              <a:rPr lang="nl-NL" err="1"/>
              <a:t>instead</a:t>
            </a:r>
            <a:r>
              <a:rPr lang="nl-NL"/>
              <a:t> of boring list of </a:t>
            </a:r>
            <a:r>
              <a:rPr lang="nl-NL" err="1"/>
              <a:t>all</a:t>
            </a:r>
            <a:r>
              <a:rPr lang="nl-NL"/>
              <a:t> topics in </a:t>
            </a:r>
            <a:r>
              <a:rPr lang="nl-NL" err="1"/>
              <a:t>the</a:t>
            </a:r>
            <a:r>
              <a:rPr lang="nl-NL"/>
              <a:t> agenda)</a:t>
            </a:r>
          </a:p>
          <a:p>
            <a:r>
              <a:rPr lang="nl-NL"/>
              <a:t>We </a:t>
            </a:r>
            <a:r>
              <a:rPr lang="nl-NL" err="1"/>
              <a:t>can</a:t>
            </a:r>
            <a:r>
              <a:rPr lang="nl-NL"/>
              <a:t> make </a:t>
            </a:r>
            <a:r>
              <a:rPr lang="nl-NL" err="1"/>
              <a:t>this</a:t>
            </a:r>
            <a:r>
              <a:rPr lang="nl-NL"/>
              <a:t> slide </a:t>
            </a:r>
            <a:r>
              <a:rPr lang="nl-NL" err="1"/>
              <a:t>build</a:t>
            </a:r>
            <a:r>
              <a:rPr lang="nl-NL"/>
              <a:t> –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indicate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order of </a:t>
            </a:r>
            <a:r>
              <a:rPr lang="nl-NL" err="1"/>
              <a:t>the</a:t>
            </a:r>
            <a:r>
              <a:rPr lang="nl-NL"/>
              <a:t> topics</a:t>
            </a:r>
          </a:p>
          <a:p>
            <a:endParaRPr lang="nl-NL"/>
          </a:p>
          <a:p>
            <a:r>
              <a:rPr lang="nl-NL"/>
              <a:t>High-performance modern Java</a:t>
            </a:r>
          </a:p>
          <a:p>
            <a:r>
              <a:rPr lang="nl-NL"/>
              <a:t>Low-footprint, </a:t>
            </a:r>
            <a:r>
              <a:rPr lang="nl-NL" err="1"/>
              <a:t>fast</a:t>
            </a:r>
            <a:r>
              <a:rPr lang="nl-NL"/>
              <a:t>-startup Java</a:t>
            </a:r>
          </a:p>
          <a:p>
            <a:r>
              <a:rPr lang="nl-NL"/>
              <a:t>Combine </a:t>
            </a:r>
            <a:r>
              <a:rPr lang="nl-NL" err="1"/>
              <a:t>JavaScript</a:t>
            </a:r>
            <a:r>
              <a:rPr lang="nl-NL"/>
              <a:t>, Java, Ruby, </a:t>
            </a:r>
            <a:r>
              <a:rPr lang="nl-NL" err="1"/>
              <a:t>and</a:t>
            </a:r>
            <a:r>
              <a:rPr lang="nl-NL"/>
              <a:t> R</a:t>
            </a:r>
          </a:p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90724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88292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Multi-threaded Java ←→JavaScript language interoperability in 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GraalVM</a:t>
            </a:r>
            <a:endParaRPr lang="en-US" sz="1200" b="0" i="0" u="none" strike="noStrike" cap="none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nl-NL">
                <a:hlinkClick r:id="rId3"/>
              </a:rPr>
              <a:t>https://medium.com/graalvm/multi-threaded-java-javascript-language-interoperability-in-graalvm-2f19c1f9c37b</a:t>
            </a:r>
            <a:endParaRPr lang="nl-NL"/>
          </a:p>
          <a:p>
            <a:r>
              <a:rPr lang="nl-NL" err="1"/>
              <a:t>Example</a:t>
            </a:r>
            <a:r>
              <a:rPr lang="nl-NL"/>
              <a:t> of JS </a:t>
            </a:r>
            <a:r>
              <a:rPr lang="nl-NL" err="1"/>
              <a:t>calling</a:t>
            </a:r>
            <a:r>
              <a:rPr lang="nl-NL"/>
              <a:t> Java </a:t>
            </a:r>
            <a:r>
              <a:rPr lang="nl-NL" err="1"/>
              <a:t>and</a:t>
            </a:r>
            <a:r>
              <a:rPr lang="nl-NL"/>
              <a:t> of </a:t>
            </a:r>
            <a:r>
              <a:rPr lang="nl-NL" err="1"/>
              <a:t>using</a:t>
            </a:r>
            <a:r>
              <a:rPr lang="nl-NL"/>
              <a:t> </a:t>
            </a:r>
            <a:r>
              <a:rPr lang="nl-NL" err="1"/>
              <a:t>worker</a:t>
            </a:r>
            <a:r>
              <a:rPr lang="nl-NL"/>
              <a:t> </a:t>
            </a:r>
            <a:r>
              <a:rPr lang="nl-NL" err="1"/>
              <a:t>threads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communicate</a:t>
            </a:r>
            <a:r>
              <a:rPr lang="nl-NL"/>
              <a:t> (background) events </a:t>
            </a:r>
            <a:r>
              <a:rPr lang="nl-NL" err="1"/>
              <a:t>from</a:t>
            </a:r>
            <a:r>
              <a:rPr lang="nl-NL"/>
              <a:t> Java </a:t>
            </a:r>
            <a:r>
              <a:rPr lang="nl-NL" err="1"/>
              <a:t>to</a:t>
            </a:r>
            <a:r>
              <a:rPr lang="nl-NL"/>
              <a:t> JS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88646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36682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>
                <a:hlinkClick r:id="rId3"/>
              </a:rPr>
              <a:t>https://www.npmjs.com/package/validator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81481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>
                <a:hlinkClick r:id="rId3"/>
              </a:rPr>
              <a:t>https://www.npmjs.com/package/validator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25887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>
                <a:hlinkClick r:id="rId3"/>
              </a:rPr>
              <a:t>https://www.npmjs.com/package/validator</a:t>
            </a:r>
            <a:endParaRPr lang="nl-NL"/>
          </a:p>
          <a:p>
            <a:r>
              <a:rPr lang="nl-NL">
                <a:hlinkClick r:id="rId4"/>
              </a:rPr>
              <a:t>https://www.graalvm.org/docs/reference-manual/compatibility/#validator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39186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>
                <a:hlinkClick r:id="rId3"/>
              </a:rPr>
              <a:t>https://www.npmjs.com/package/validator</a:t>
            </a:r>
            <a:endParaRPr lang="nl-NL"/>
          </a:p>
          <a:p>
            <a:r>
              <a:rPr lang="nl-NL">
                <a:hlinkClick r:id="rId4"/>
              </a:rPr>
              <a:t>https://www.graalvm.org/docs/reference-manual/compatibility/#validator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20089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>
                <a:hlinkClick r:id="rId3"/>
              </a:rPr>
              <a:t>https://www.npmjs.com/package/validator</a:t>
            </a:r>
            <a:endParaRPr lang="nl-NL"/>
          </a:p>
          <a:p>
            <a:r>
              <a:rPr lang="nl-NL">
                <a:hlinkClick r:id="rId4"/>
              </a:rPr>
              <a:t>https://www.graalvm.org/docs/reference-manual/compatibility/#validator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84291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>
                <a:hlinkClick r:id="rId3"/>
              </a:rPr>
              <a:t>https://www.npmjs.com/package/validator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27492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>
                <a:hlinkClick r:id="rId3"/>
              </a:rPr>
              <a:t>https://www.npmjs.com/package/validator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0333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Spaghetti…</a:t>
            </a:r>
          </a:p>
          <a:p>
            <a:r>
              <a:rPr lang="nl-NL" dirty="0" err="1"/>
              <a:t>Hotspot</a:t>
            </a:r>
            <a:r>
              <a:rPr lang="nl-NL" dirty="0"/>
              <a:t> C2 compiler for </a:t>
            </a:r>
            <a:r>
              <a:rPr lang="nl-NL" dirty="0" err="1"/>
              <a:t>runtime</a:t>
            </a:r>
            <a:r>
              <a:rPr lang="nl-NL" dirty="0"/>
              <a:t> </a:t>
            </a:r>
            <a:r>
              <a:rPr lang="nl-NL" dirty="0" err="1"/>
              <a:t>optimizations</a:t>
            </a:r>
            <a:r>
              <a:rPr lang="nl-NL" dirty="0"/>
              <a:t> had </a:t>
            </a:r>
            <a:r>
              <a:rPr lang="nl-NL" dirty="0" err="1"/>
              <a:t>gotten</a:t>
            </a:r>
            <a:r>
              <a:rPr lang="nl-NL" dirty="0"/>
              <a:t>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complicated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very</a:t>
            </a:r>
            <a:r>
              <a:rPr lang="nl-NL" dirty="0"/>
              <a:t> hard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maintain</a:t>
            </a:r>
            <a:r>
              <a:rPr lang="nl-NL" dirty="0"/>
              <a:t>. It does </a:t>
            </a:r>
            <a:r>
              <a:rPr lang="nl-NL" dirty="0" err="1"/>
              <a:t>not</a:t>
            </a:r>
            <a:r>
              <a:rPr lang="nl-NL" dirty="0"/>
              <a:t> support </a:t>
            </a:r>
            <a:r>
              <a:rPr lang="nl-NL" dirty="0" err="1"/>
              <a:t>optimization</a:t>
            </a:r>
            <a:r>
              <a:rPr lang="nl-NL" dirty="0"/>
              <a:t> for modern code </a:t>
            </a:r>
            <a:r>
              <a:rPr lang="nl-NL" dirty="0" err="1"/>
              <a:t>patterns</a:t>
            </a:r>
            <a:r>
              <a:rPr lang="nl-NL" dirty="0"/>
              <a:t>. The C++ code had </a:t>
            </a:r>
            <a:r>
              <a:rPr lang="nl-NL" dirty="0" err="1"/>
              <a:t>gotten</a:t>
            </a:r>
            <a:r>
              <a:rPr lang="nl-NL" dirty="0"/>
              <a:t> out of hand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43061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2721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  <a:p>
            <a:r>
              <a:rPr lang="nl-NL">
                <a:hlinkClick r:id="rId3"/>
              </a:rPr>
              <a:t>https://www.graalvm.org/docs/reference-manual/languages/js/</a:t>
            </a:r>
            <a:endParaRPr lang="nl-NL"/>
          </a:p>
          <a:p>
            <a:endParaRPr lang="nl-NL"/>
          </a:p>
          <a:p>
            <a:r>
              <a:rPr lang="nl-NL">
                <a:hlinkClick r:id="rId4"/>
              </a:rPr>
              <a:t>https://github.com/graalvm/graaljs/blob/master/docs/user/JavaInterop.md</a:t>
            </a:r>
            <a:endParaRPr lang="nl-NL"/>
          </a:p>
          <a:p>
            <a:endParaRPr lang="nl-NL"/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Node.js applications running on 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GraalVM's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JavaScript engine have access to all of Node.js' APIs, including built-in Node.js' modules such as </a:t>
            </a:r>
            <a:r>
              <a:rPr lang="en-US"/>
              <a:t>'fs'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en-US"/>
              <a:t>'http'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etc. Conversely, JavaScript code embedded in a Java application has access to limited capabilities, as specified through the 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5"/>
              </a:rPr>
              <a:t>Context API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and do </a:t>
            </a:r>
            <a:r>
              <a:rPr lang="en-US" sz="1200" b="0" i="1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have access to Node.js' built-in modules.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05170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  <a:p>
            <a:r>
              <a:rPr lang="nl-NL">
                <a:hlinkClick r:id="rId3"/>
              </a:rPr>
              <a:t>https://www.graalvm.org/docs/reference-manual/languages/js/</a:t>
            </a:r>
            <a:endParaRPr lang="nl-NL"/>
          </a:p>
          <a:p>
            <a:endParaRPr lang="nl-NL"/>
          </a:p>
          <a:p>
            <a:r>
              <a:rPr lang="nl-NL">
                <a:hlinkClick r:id="rId4"/>
              </a:rPr>
              <a:t>https://github.com/graalvm/graaljs/blob/master/docs/user/JavaInterop.md</a:t>
            </a:r>
            <a:endParaRPr lang="nl-NL"/>
          </a:p>
          <a:p>
            <a:endParaRPr lang="nl-NL"/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Node.js applications running on 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GraalVM's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JavaScript engine have access to all of Node.js' APIs, including built-in Node.js' modules such as </a:t>
            </a:r>
            <a:r>
              <a:rPr lang="en-US"/>
              <a:t>'fs'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en-US"/>
              <a:t>'http'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etc. Conversely, JavaScript code embedded in a Java application has access to limited capabilities, as specified through the 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5"/>
              </a:rPr>
              <a:t>Context API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and do </a:t>
            </a:r>
            <a:r>
              <a:rPr lang="en-US" sz="1200" b="0" i="1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have access to Node.js' built-in modules.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62708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  <a:p>
            <a:r>
              <a:rPr lang="nl-NL">
                <a:hlinkClick r:id="rId3"/>
              </a:rPr>
              <a:t>https://www.graalvm.org/docs/reference-manual/languages/js/</a:t>
            </a:r>
            <a:endParaRPr lang="nl-NL"/>
          </a:p>
          <a:p>
            <a:endParaRPr lang="nl-NL"/>
          </a:p>
          <a:p>
            <a:r>
              <a:rPr lang="nl-NL">
                <a:hlinkClick r:id="rId4"/>
              </a:rPr>
              <a:t>https://github.com/graalvm/graaljs/blob/master/docs/user/JavaInterop.md</a:t>
            </a:r>
            <a:endParaRPr lang="nl-NL"/>
          </a:p>
          <a:p>
            <a:endParaRPr lang="nl-NL"/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Node.js applications running on 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GraalVM's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JavaScript engine have access to all of Node.js' APIs, including built-in Node.js' modules such as </a:t>
            </a:r>
            <a:r>
              <a:rPr lang="en-US"/>
              <a:t>'fs'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en-US"/>
              <a:t>'http'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etc. Conversely, JavaScript code embedded in a Java application has access to limited capabilities, as specified through the 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5"/>
              </a:rPr>
              <a:t>Context API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and do </a:t>
            </a:r>
            <a:r>
              <a:rPr lang="en-US" sz="1200" b="0" i="1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have access to Node.js' built-in modules.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72033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var</a:t>
            </a:r>
            <a:r>
              <a:rPr lang="nl-NL"/>
              <a:t> </a:t>
            </a:r>
            <a:r>
              <a:rPr lang="nl-NL" err="1"/>
              <a:t>FileClass</a:t>
            </a:r>
            <a:r>
              <a:rPr lang="nl-NL"/>
              <a:t>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nl-NL"/>
              <a:t> 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Java</a:t>
            </a:r>
            <a:r>
              <a:rPr lang="nl-NL" err="1"/>
              <a:t>.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type</a:t>
            </a:r>
            <a:r>
              <a:rPr lang="nl-NL"/>
              <a:t>(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java.io.File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nl-NL"/>
              <a:t>);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var</a:t>
            </a:r>
            <a:r>
              <a:rPr lang="nl-NL"/>
              <a:t> file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nl-NL"/>
              <a:t>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new</a:t>
            </a:r>
            <a:r>
              <a:rPr lang="nl-NL"/>
              <a:t> 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FileClass</a:t>
            </a:r>
            <a:r>
              <a:rPr lang="nl-NL"/>
              <a:t>(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"myFile.md"</a:t>
            </a:r>
            <a:r>
              <a:rPr lang="nl-NL"/>
              <a:t>);</a:t>
            </a:r>
          </a:p>
          <a:p>
            <a:endParaRPr lang="nl-NL"/>
          </a:p>
          <a:p>
            <a:r>
              <a:rPr lang="nl-NL">
                <a:hlinkClick r:id="rId3"/>
              </a:rPr>
              <a:t>https://www.graalvm.org/docs/reference-manual/languages/js/</a:t>
            </a:r>
            <a:endParaRPr lang="nl-NL"/>
          </a:p>
          <a:p>
            <a:endParaRPr lang="nl-NL"/>
          </a:p>
          <a:p>
            <a:r>
              <a:rPr lang="nl-NL">
                <a:hlinkClick r:id="rId4"/>
              </a:rPr>
              <a:t>https://github.com/graalvm/graaljs/blob/master/docs/user/JavaInterop.md</a:t>
            </a:r>
            <a:endParaRPr lang="nl-NL"/>
          </a:p>
          <a:p>
            <a:endParaRPr lang="nl-NL"/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Node.js applications running on 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GraalVM's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JavaScript engine have access to all of Node.js' APIs, including built-in Node.js' modules such as </a:t>
            </a:r>
            <a:r>
              <a:rPr lang="en-US"/>
              <a:t>'fs'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en-US"/>
              <a:t>'http'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etc. Conversely, JavaScript code embedded in a Java application has access to limited capabilities, as specified through the 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5"/>
              </a:rPr>
              <a:t>Context API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and do </a:t>
            </a:r>
            <a:r>
              <a:rPr lang="en-US" sz="1200" b="0" i="1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have access to Node.js' built-in modules.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02203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var</a:t>
            </a:r>
            <a:r>
              <a:rPr lang="nl-NL"/>
              <a:t> </a:t>
            </a:r>
            <a:r>
              <a:rPr lang="nl-NL" err="1"/>
              <a:t>FileClass</a:t>
            </a:r>
            <a:r>
              <a:rPr lang="nl-NL"/>
              <a:t>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nl-NL"/>
              <a:t> 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Java</a:t>
            </a:r>
            <a:r>
              <a:rPr lang="nl-NL" err="1"/>
              <a:t>.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type</a:t>
            </a:r>
            <a:r>
              <a:rPr lang="nl-NL"/>
              <a:t>(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java.io.File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nl-NL"/>
              <a:t>);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var</a:t>
            </a:r>
            <a:r>
              <a:rPr lang="nl-NL"/>
              <a:t> file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nl-NL"/>
              <a:t>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new</a:t>
            </a:r>
            <a:r>
              <a:rPr lang="nl-NL"/>
              <a:t> 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FileClass</a:t>
            </a:r>
            <a:r>
              <a:rPr lang="nl-NL"/>
              <a:t>(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"myFile.md"</a:t>
            </a:r>
            <a:r>
              <a:rPr lang="nl-NL"/>
              <a:t>);</a:t>
            </a:r>
          </a:p>
          <a:p>
            <a:endParaRPr lang="nl-NL"/>
          </a:p>
          <a:p>
            <a:r>
              <a:rPr lang="nl-NL">
                <a:hlinkClick r:id="rId3"/>
              </a:rPr>
              <a:t>https://www.graalvm.org/docs/reference-manual/languages/js/</a:t>
            </a:r>
            <a:endParaRPr lang="nl-NL"/>
          </a:p>
          <a:p>
            <a:endParaRPr lang="nl-NL"/>
          </a:p>
          <a:p>
            <a:r>
              <a:rPr lang="nl-NL">
                <a:hlinkClick r:id="rId4"/>
              </a:rPr>
              <a:t>https://github.com/graalvm/graaljs/blob/master/docs/user/JavaInterop.md</a:t>
            </a:r>
            <a:endParaRPr lang="nl-NL"/>
          </a:p>
          <a:p>
            <a:endParaRPr lang="nl-NL"/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Node.js applications running on 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GraalVM's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JavaScript engine have access to all of Node.js' APIs, including built-in Node.js' modules such as </a:t>
            </a:r>
            <a:r>
              <a:rPr lang="en-US"/>
              <a:t>'fs'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en-US"/>
              <a:t>'http'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etc. Conversely, JavaScript code embedded in a Java application has access to limited capabilities, as specified through the 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5"/>
              </a:rPr>
              <a:t>Context API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and do </a:t>
            </a:r>
            <a:r>
              <a:rPr lang="en-US" sz="1200" b="0" i="1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have access to Node.js' built-in modules.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66209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var</a:t>
            </a:r>
            <a:r>
              <a:rPr lang="nl-NL"/>
              <a:t> </a:t>
            </a:r>
            <a:r>
              <a:rPr lang="nl-NL" err="1"/>
              <a:t>FileClass</a:t>
            </a:r>
            <a:r>
              <a:rPr lang="nl-NL"/>
              <a:t>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nl-NL"/>
              <a:t> 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Java</a:t>
            </a:r>
            <a:r>
              <a:rPr lang="nl-NL" err="1"/>
              <a:t>.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type</a:t>
            </a:r>
            <a:r>
              <a:rPr lang="nl-NL"/>
              <a:t>(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java.io.File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nl-NL"/>
              <a:t>);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var</a:t>
            </a:r>
            <a:r>
              <a:rPr lang="nl-NL"/>
              <a:t> file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nl-NL"/>
              <a:t>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new</a:t>
            </a:r>
            <a:r>
              <a:rPr lang="nl-NL"/>
              <a:t> 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FileClass</a:t>
            </a:r>
            <a:r>
              <a:rPr lang="nl-NL"/>
              <a:t>(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"myFile.md"</a:t>
            </a:r>
            <a:r>
              <a:rPr lang="nl-NL"/>
              <a:t>);</a:t>
            </a:r>
          </a:p>
          <a:p>
            <a:endParaRPr lang="nl-NL"/>
          </a:p>
          <a:p>
            <a:r>
              <a:rPr lang="nl-NL">
                <a:hlinkClick r:id="rId3"/>
              </a:rPr>
              <a:t>https://www.graalvm.org/docs/reference-manual/languages/js/</a:t>
            </a:r>
            <a:endParaRPr lang="nl-NL"/>
          </a:p>
          <a:p>
            <a:endParaRPr lang="nl-NL"/>
          </a:p>
          <a:p>
            <a:r>
              <a:rPr lang="nl-NL">
                <a:hlinkClick r:id="rId4"/>
              </a:rPr>
              <a:t>https://github.com/graalvm/graaljs/blob/master/docs/user/JavaInterop.md</a:t>
            </a:r>
            <a:endParaRPr lang="nl-NL"/>
          </a:p>
          <a:p>
            <a:endParaRPr lang="nl-NL"/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Node.js applications running on 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GraalVM's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JavaScript engine have access to all of Node.js' APIs, including built-in Node.js' modules such as </a:t>
            </a:r>
            <a:r>
              <a:rPr lang="en-US"/>
              <a:t>'fs'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en-US"/>
              <a:t>'http'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etc. Conversely, JavaScript code embedded in a Java application has access to limited capabilities, as specified through the 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5"/>
              </a:rPr>
              <a:t>Context API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and do </a:t>
            </a:r>
            <a:r>
              <a:rPr lang="en-US" sz="1200" b="0" i="1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have access to Node.js' built-in modules.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11281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var</a:t>
            </a:r>
            <a:r>
              <a:rPr lang="nl-NL"/>
              <a:t> </a:t>
            </a:r>
            <a:r>
              <a:rPr lang="nl-NL" err="1"/>
              <a:t>FileClass</a:t>
            </a:r>
            <a:r>
              <a:rPr lang="nl-NL"/>
              <a:t>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nl-NL"/>
              <a:t> 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Java</a:t>
            </a:r>
            <a:r>
              <a:rPr lang="nl-NL" err="1"/>
              <a:t>.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type</a:t>
            </a:r>
            <a:r>
              <a:rPr lang="nl-NL"/>
              <a:t>(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java.io.File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nl-NL"/>
              <a:t>);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var</a:t>
            </a:r>
            <a:r>
              <a:rPr lang="nl-NL"/>
              <a:t> file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nl-NL"/>
              <a:t>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new</a:t>
            </a:r>
            <a:r>
              <a:rPr lang="nl-NL"/>
              <a:t> 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FileClass</a:t>
            </a:r>
            <a:r>
              <a:rPr lang="nl-NL"/>
              <a:t>(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"myFile.md"</a:t>
            </a:r>
            <a:r>
              <a:rPr lang="nl-NL"/>
              <a:t>);</a:t>
            </a:r>
          </a:p>
          <a:p>
            <a:endParaRPr lang="nl-NL"/>
          </a:p>
          <a:p>
            <a:r>
              <a:rPr lang="nl-NL">
                <a:hlinkClick r:id="rId3"/>
              </a:rPr>
              <a:t>https://www.graalvm.org/docs/reference-manual/languages/js/</a:t>
            </a:r>
            <a:endParaRPr lang="nl-NL"/>
          </a:p>
          <a:p>
            <a:endParaRPr lang="nl-NL"/>
          </a:p>
          <a:p>
            <a:r>
              <a:rPr lang="nl-NL">
                <a:hlinkClick r:id="rId4"/>
              </a:rPr>
              <a:t>https://github.com/graalvm/graaljs/blob/master/docs/user/JavaInterop.md</a:t>
            </a:r>
            <a:endParaRPr lang="nl-NL"/>
          </a:p>
          <a:p>
            <a:endParaRPr lang="nl-NL"/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Node.js applications running on 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GraalVM's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JavaScript engine have access to all of Node.js' APIs, including built-in Node.js' modules such as </a:t>
            </a:r>
            <a:r>
              <a:rPr lang="en-US"/>
              <a:t>'fs'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en-US"/>
              <a:t>'http'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etc. Conversely, JavaScript code embedded in a Java application has access to limited capabilities, as specified through the 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5"/>
              </a:rPr>
              <a:t>Context API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and do </a:t>
            </a:r>
            <a:r>
              <a:rPr lang="en-US" sz="1200" b="0" i="1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have access to Node.js' built-in modules.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52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95100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var</a:t>
            </a:r>
            <a:r>
              <a:rPr lang="nl-NL"/>
              <a:t> </a:t>
            </a:r>
            <a:r>
              <a:rPr lang="nl-NL" err="1"/>
              <a:t>FileClass</a:t>
            </a:r>
            <a:r>
              <a:rPr lang="nl-NL"/>
              <a:t>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nl-NL"/>
              <a:t> 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Java</a:t>
            </a:r>
            <a:r>
              <a:rPr lang="nl-NL" err="1"/>
              <a:t>.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type</a:t>
            </a:r>
            <a:r>
              <a:rPr lang="nl-NL"/>
              <a:t>(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java.io.File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nl-NL"/>
              <a:t>);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var</a:t>
            </a:r>
            <a:r>
              <a:rPr lang="nl-NL"/>
              <a:t> file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nl-NL"/>
              <a:t>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new</a:t>
            </a:r>
            <a:r>
              <a:rPr lang="nl-NL"/>
              <a:t> 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FileClass</a:t>
            </a:r>
            <a:r>
              <a:rPr lang="nl-NL"/>
              <a:t>(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"myFile.md"</a:t>
            </a:r>
            <a:r>
              <a:rPr lang="nl-NL"/>
              <a:t>);</a:t>
            </a:r>
          </a:p>
          <a:p>
            <a:endParaRPr lang="nl-NL"/>
          </a:p>
          <a:p>
            <a:r>
              <a:rPr lang="nl-NL">
                <a:hlinkClick r:id="rId3"/>
              </a:rPr>
              <a:t>https://www.graalvm.org/docs/reference-manual/languages/js/</a:t>
            </a:r>
            <a:endParaRPr lang="nl-NL"/>
          </a:p>
          <a:p>
            <a:endParaRPr lang="nl-NL"/>
          </a:p>
          <a:p>
            <a:r>
              <a:rPr lang="nl-NL">
                <a:hlinkClick r:id="rId4"/>
              </a:rPr>
              <a:t>https://github.com/graalvm/graaljs/blob/master/docs/user/JavaInterop.md</a:t>
            </a:r>
            <a:endParaRPr lang="nl-NL"/>
          </a:p>
          <a:p>
            <a:endParaRPr lang="nl-NL"/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Node.js applications running on 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GraalVM's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JavaScript engine have access to all of Node.js' APIs, including built-in Node.js' modules such as </a:t>
            </a:r>
            <a:r>
              <a:rPr lang="en-US"/>
              <a:t>'fs'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en-US"/>
              <a:t>'http'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etc. Conversely, JavaScript code embedded in a Java application has access to limited capabilities, as specified through the 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5"/>
              </a:rPr>
              <a:t>Context API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and do </a:t>
            </a:r>
            <a:r>
              <a:rPr lang="en-US" sz="1200" b="0" i="1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have access to Node.js' built-in modules.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92411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>
                <a:hlinkClick r:id="rId3"/>
              </a:rPr>
              <a:t>https://www.graalvm.org/docs/reference-manual/tools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61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3741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Spaghetti…</a:t>
            </a:r>
          </a:p>
          <a:p>
            <a:r>
              <a:rPr lang="nl-NL" dirty="0" err="1"/>
              <a:t>Hotspot</a:t>
            </a:r>
            <a:r>
              <a:rPr lang="nl-NL" dirty="0"/>
              <a:t> C2 compiler for </a:t>
            </a:r>
            <a:r>
              <a:rPr lang="nl-NL" dirty="0" err="1"/>
              <a:t>runtime</a:t>
            </a:r>
            <a:r>
              <a:rPr lang="nl-NL" dirty="0"/>
              <a:t> </a:t>
            </a:r>
            <a:r>
              <a:rPr lang="nl-NL" dirty="0" err="1"/>
              <a:t>optimizations</a:t>
            </a:r>
            <a:r>
              <a:rPr lang="nl-NL" dirty="0"/>
              <a:t> had </a:t>
            </a:r>
            <a:r>
              <a:rPr lang="nl-NL" dirty="0" err="1"/>
              <a:t>gotten</a:t>
            </a:r>
            <a:r>
              <a:rPr lang="nl-NL" dirty="0"/>
              <a:t>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complicated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very</a:t>
            </a:r>
            <a:r>
              <a:rPr lang="nl-NL" dirty="0"/>
              <a:t> hard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maintain</a:t>
            </a:r>
            <a:r>
              <a:rPr lang="nl-NL" dirty="0"/>
              <a:t>. It does </a:t>
            </a:r>
            <a:r>
              <a:rPr lang="nl-NL" dirty="0" err="1"/>
              <a:t>not</a:t>
            </a:r>
            <a:r>
              <a:rPr lang="nl-NL" dirty="0"/>
              <a:t> support </a:t>
            </a:r>
            <a:r>
              <a:rPr lang="nl-NL" dirty="0" err="1"/>
              <a:t>optimization</a:t>
            </a:r>
            <a:r>
              <a:rPr lang="nl-NL" dirty="0"/>
              <a:t> for modern code </a:t>
            </a:r>
            <a:r>
              <a:rPr lang="nl-NL" dirty="0" err="1"/>
              <a:t>patterns</a:t>
            </a:r>
            <a:r>
              <a:rPr lang="nl-NL" dirty="0"/>
              <a:t>. The C++ code had </a:t>
            </a:r>
            <a:r>
              <a:rPr lang="nl-NL" dirty="0" err="1"/>
              <a:t>gotten</a:t>
            </a:r>
            <a:r>
              <a:rPr lang="nl-NL" dirty="0"/>
              <a:t> out of hand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2213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Spaghetti…</a:t>
            </a:r>
          </a:p>
          <a:p>
            <a:r>
              <a:rPr lang="nl-NL" dirty="0" err="1"/>
              <a:t>Hotspot</a:t>
            </a:r>
            <a:r>
              <a:rPr lang="nl-NL" dirty="0"/>
              <a:t> C2 compiler for </a:t>
            </a:r>
            <a:r>
              <a:rPr lang="nl-NL" dirty="0" err="1"/>
              <a:t>runtime</a:t>
            </a:r>
            <a:r>
              <a:rPr lang="nl-NL" dirty="0"/>
              <a:t> </a:t>
            </a:r>
            <a:r>
              <a:rPr lang="nl-NL" dirty="0" err="1"/>
              <a:t>optimizations</a:t>
            </a:r>
            <a:r>
              <a:rPr lang="nl-NL" dirty="0"/>
              <a:t> had </a:t>
            </a:r>
            <a:r>
              <a:rPr lang="nl-NL" dirty="0" err="1"/>
              <a:t>gotten</a:t>
            </a:r>
            <a:r>
              <a:rPr lang="nl-NL" dirty="0"/>
              <a:t>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complicated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very</a:t>
            </a:r>
            <a:r>
              <a:rPr lang="nl-NL" dirty="0"/>
              <a:t> hard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maintain</a:t>
            </a:r>
            <a:r>
              <a:rPr lang="nl-NL" dirty="0"/>
              <a:t>. It does </a:t>
            </a:r>
            <a:r>
              <a:rPr lang="nl-NL" dirty="0" err="1"/>
              <a:t>not</a:t>
            </a:r>
            <a:r>
              <a:rPr lang="nl-NL" dirty="0"/>
              <a:t> support </a:t>
            </a:r>
            <a:r>
              <a:rPr lang="nl-NL" dirty="0" err="1"/>
              <a:t>optimization</a:t>
            </a:r>
            <a:r>
              <a:rPr lang="nl-NL" dirty="0"/>
              <a:t> for modern code </a:t>
            </a:r>
            <a:r>
              <a:rPr lang="nl-NL" dirty="0" err="1"/>
              <a:t>patterns</a:t>
            </a:r>
            <a:r>
              <a:rPr lang="nl-NL" dirty="0"/>
              <a:t>. The C++ code had </a:t>
            </a:r>
            <a:r>
              <a:rPr lang="nl-NL" dirty="0" err="1"/>
              <a:t>gotten</a:t>
            </a:r>
            <a:r>
              <a:rPr lang="nl-NL" dirty="0"/>
              <a:t> out of hand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029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>
                <a:hlinkClick r:id="rId3"/>
              </a:rPr>
              <a:t>https://en.wikipedia.org/wiki/GraalVM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2883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22123aab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22123aab7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622123aab7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NL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>
                <a:hlinkClick r:id="rId3"/>
              </a:rPr>
              <a:t>https://openjdk.java.net/projects/graal/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5049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Spaghetti…</a:t>
            </a:r>
          </a:p>
          <a:p>
            <a:r>
              <a:rPr lang="nl-NL" dirty="0" err="1"/>
              <a:t>Hotspot</a:t>
            </a:r>
            <a:r>
              <a:rPr lang="nl-NL" dirty="0"/>
              <a:t> C2 compiler for </a:t>
            </a:r>
            <a:r>
              <a:rPr lang="nl-NL" dirty="0" err="1"/>
              <a:t>runtime</a:t>
            </a:r>
            <a:r>
              <a:rPr lang="nl-NL" dirty="0"/>
              <a:t> </a:t>
            </a:r>
            <a:r>
              <a:rPr lang="nl-NL" dirty="0" err="1"/>
              <a:t>optimizations</a:t>
            </a:r>
            <a:r>
              <a:rPr lang="nl-NL" dirty="0"/>
              <a:t> had </a:t>
            </a:r>
            <a:r>
              <a:rPr lang="nl-NL" dirty="0" err="1"/>
              <a:t>gotten</a:t>
            </a:r>
            <a:r>
              <a:rPr lang="nl-NL" dirty="0"/>
              <a:t>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complicated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very</a:t>
            </a:r>
            <a:r>
              <a:rPr lang="nl-NL" dirty="0"/>
              <a:t> hard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maintain</a:t>
            </a:r>
            <a:r>
              <a:rPr lang="nl-NL" dirty="0"/>
              <a:t>. It does </a:t>
            </a:r>
            <a:r>
              <a:rPr lang="nl-NL" dirty="0" err="1"/>
              <a:t>not</a:t>
            </a:r>
            <a:r>
              <a:rPr lang="nl-NL" dirty="0"/>
              <a:t> support </a:t>
            </a:r>
            <a:r>
              <a:rPr lang="nl-NL" dirty="0" err="1"/>
              <a:t>optimization</a:t>
            </a:r>
            <a:r>
              <a:rPr lang="nl-NL" dirty="0"/>
              <a:t> for modern code </a:t>
            </a:r>
            <a:r>
              <a:rPr lang="nl-NL" dirty="0" err="1"/>
              <a:t>patterns</a:t>
            </a:r>
            <a:r>
              <a:rPr lang="nl-NL" dirty="0"/>
              <a:t>. The C++ code had </a:t>
            </a:r>
            <a:r>
              <a:rPr lang="nl-NL" dirty="0" err="1"/>
              <a:t>gotten</a:t>
            </a:r>
            <a:r>
              <a:rPr lang="nl-NL" dirty="0"/>
              <a:t> out of hand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0213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44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Developer MeetUp: Getting Started with GraalVM Polyglot Programming</a:t>
            </a:r>
            <a:endParaRPr lang="nl-NL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10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1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4952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09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47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700088"/>
            <a:ext cx="7772400" cy="304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013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31345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641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04409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939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4179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63616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03854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20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48009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13229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Developer MeetUp: Getting Started with GraalVM Polyglot Programming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668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Developer MeetUp: Getting Started with GraalVM Polyglot Programming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163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953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2310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4882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80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43603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44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D9DAA3-FEAB-4106-A3C5-0F81E8AAF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AF1F2-E4A8-4541-8117-718D2E095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9FD88-8082-4556-9F62-6C06A65B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42065-D30A-409A-9273-ACEFA0F297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861766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F2546-231D-475C-B5EC-5D48B791FE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84204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03066" y="1400615"/>
            <a:ext cx="6306120" cy="29903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589536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4015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281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277985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591191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Developer MeetUp: Getting Started with GraalVM Polyglot Programming</a:t>
            </a:r>
            <a:endParaRPr lang="nl-NL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631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7"/>
          <a:srcRect/>
          <a:stretch/>
        </p:blipFill>
        <p:spPr>
          <a:xfrm>
            <a:off x="7200000" y="363387"/>
            <a:ext cx="1258824" cy="2797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19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66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2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Developer MeetUp: Getting Started with GraalVM Polyglot Programming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98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jpe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5" Type="http://schemas.openxmlformats.org/officeDocument/2006/relationships/image" Target="../media/image28.png"/><Relationship Id="rId15" Type="http://schemas.openxmlformats.org/officeDocument/2006/relationships/image" Target="../media/image38.jpeg"/><Relationship Id="rId23" Type="http://schemas.openxmlformats.org/officeDocument/2006/relationships/image" Target="../media/image46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5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12" Type="http://schemas.openxmlformats.org/officeDocument/2006/relationships/image" Target="../media/image53.png"/><Relationship Id="rId2" Type="http://schemas.openxmlformats.org/officeDocument/2006/relationships/image" Target="../media/image36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jpeg"/><Relationship Id="rId15" Type="http://schemas.openxmlformats.org/officeDocument/2006/relationships/image" Target="../media/image47.png"/><Relationship Id="rId10" Type="http://schemas.openxmlformats.org/officeDocument/2006/relationships/image" Target="../media/image43.png"/><Relationship Id="rId4" Type="http://schemas.openxmlformats.org/officeDocument/2006/relationships/image" Target="../media/image11.png"/><Relationship Id="rId9" Type="http://schemas.openxmlformats.org/officeDocument/2006/relationships/image" Target="../media/image42.png"/><Relationship Id="rId1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5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12" Type="http://schemas.openxmlformats.org/officeDocument/2006/relationships/image" Target="../media/image53.png"/><Relationship Id="rId2" Type="http://schemas.openxmlformats.org/officeDocument/2006/relationships/image" Target="../media/image36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jpeg"/><Relationship Id="rId15" Type="http://schemas.openxmlformats.org/officeDocument/2006/relationships/image" Target="../media/image47.png"/><Relationship Id="rId10" Type="http://schemas.openxmlformats.org/officeDocument/2006/relationships/image" Target="../media/image43.png"/><Relationship Id="rId4" Type="http://schemas.openxmlformats.org/officeDocument/2006/relationships/image" Target="../media/image11.png"/><Relationship Id="rId9" Type="http://schemas.openxmlformats.org/officeDocument/2006/relationships/image" Target="../media/image42.png"/><Relationship Id="rId1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hyperlink" Target="https://stackoverflow.com/questions/11838369/where-can-i-find-a-list-of-available-jsr-223-scripting-languages" TargetMode="Externa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11" Type="http://schemas.openxmlformats.org/officeDocument/2006/relationships/image" Target="../media/image35.png"/><Relationship Id="rId5" Type="http://schemas.openxmlformats.org/officeDocument/2006/relationships/image" Target="../media/image28.png"/><Relationship Id="rId10" Type="http://schemas.openxmlformats.org/officeDocument/2006/relationships/image" Target="../media/image34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6.png"/><Relationship Id="rId7" Type="http://schemas.openxmlformats.org/officeDocument/2006/relationships/image" Target="../media/image41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11" Type="http://schemas.openxmlformats.org/officeDocument/2006/relationships/image" Target="../media/image47.png"/><Relationship Id="rId5" Type="http://schemas.openxmlformats.org/officeDocument/2006/relationships/image" Target="../media/image38.jpeg"/><Relationship Id="rId10" Type="http://schemas.openxmlformats.org/officeDocument/2006/relationships/image" Target="../media/image46.png"/><Relationship Id="rId4" Type="http://schemas.openxmlformats.org/officeDocument/2006/relationships/image" Target="../media/image37.png"/><Relationship Id="rId9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5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11" Type="http://schemas.openxmlformats.org/officeDocument/2006/relationships/image" Target="../media/image53.pn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Relationship Id="rId1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7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png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validator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79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5" Type="http://schemas.openxmlformats.org/officeDocument/2006/relationships/image" Target="../media/image39.png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39.png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www.graalvm.org/docs/reference-manual/compatibility/#validator" TargetMode="External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84.png"/><Relationship Id="rId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37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.png"/><Relationship Id="rId11" Type="http://schemas.openxmlformats.org/officeDocument/2006/relationships/image" Target="../media/image11.png"/><Relationship Id="rId5" Type="http://schemas.openxmlformats.org/officeDocument/2006/relationships/image" Target="../media/image79.png"/><Relationship Id="rId10" Type="http://schemas.openxmlformats.org/officeDocument/2006/relationships/image" Target="../media/image89.png"/><Relationship Id="rId4" Type="http://schemas.openxmlformats.org/officeDocument/2006/relationships/image" Target="../media/image39.png"/><Relationship Id="rId9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90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11.png"/><Relationship Id="rId4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5.png"/><Relationship Id="rId3" Type="http://schemas.openxmlformats.org/officeDocument/2006/relationships/image" Target="../media/image38.jpeg"/><Relationship Id="rId7" Type="http://schemas.openxmlformats.org/officeDocument/2006/relationships/image" Target="../media/image36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5" Type="http://schemas.openxmlformats.org/officeDocument/2006/relationships/image" Target="../media/image11.png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5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11" Type="http://schemas.openxmlformats.org/officeDocument/2006/relationships/image" Target="../media/image53.pn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Relationship Id="rId1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eg"/><Relationship Id="rId3" Type="http://schemas.openxmlformats.org/officeDocument/2006/relationships/image" Target="../media/image43.png"/><Relationship Id="rId7" Type="http://schemas.openxmlformats.org/officeDocument/2006/relationships/image" Target="../media/image98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7.jpeg"/><Relationship Id="rId5" Type="http://schemas.openxmlformats.org/officeDocument/2006/relationships/image" Target="../media/image22.png"/><Relationship Id="rId4" Type="http://schemas.openxmlformats.org/officeDocument/2006/relationships/image" Target="../media/image9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101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100.png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37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106.png"/><Relationship Id="rId4" Type="http://schemas.openxmlformats.org/officeDocument/2006/relationships/image" Target="../media/image46.png"/><Relationship Id="rId9" Type="http://schemas.openxmlformats.org/officeDocument/2006/relationships/image" Target="../media/image7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36.png"/><Relationship Id="rId7" Type="http://schemas.openxmlformats.org/officeDocument/2006/relationships/image" Target="../media/image38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Relationship Id="rId9" Type="http://schemas.openxmlformats.org/officeDocument/2006/relationships/image" Target="../media/image11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53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12" Type="http://schemas.openxmlformats.org/officeDocument/2006/relationships/image" Target="../media/image44.png"/><Relationship Id="rId17" Type="http://schemas.openxmlformats.org/officeDocument/2006/relationships/image" Target="../media/image117.png"/><Relationship Id="rId2" Type="http://schemas.openxmlformats.org/officeDocument/2006/relationships/image" Target="../media/image116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38.jpeg"/><Relationship Id="rId15" Type="http://schemas.openxmlformats.org/officeDocument/2006/relationships/image" Target="../media/image46.png"/><Relationship Id="rId10" Type="http://schemas.openxmlformats.org/officeDocument/2006/relationships/image" Target="../media/image42.png"/><Relationship Id="rId4" Type="http://schemas.openxmlformats.org/officeDocument/2006/relationships/image" Target="../media/image114.png"/><Relationship Id="rId9" Type="http://schemas.openxmlformats.org/officeDocument/2006/relationships/image" Target="../media/image41.png"/><Relationship Id="rId14" Type="http://schemas.openxmlformats.org/officeDocument/2006/relationships/image" Target="../media/image4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>
          <a:xfrm>
            <a:off x="11703" y="810001"/>
            <a:ext cx="9144000" cy="3348000"/>
          </a:xfrm>
        </p:spPr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399999" y="1548000"/>
            <a:ext cx="3240087" cy="3024000"/>
          </a:xfrm>
        </p:spPr>
        <p:txBody>
          <a:bodyPr/>
          <a:lstStyle/>
          <a:p>
            <a:r>
              <a:rPr lang="en-US" dirty="0"/>
              <a:t>Getting Started with </a:t>
            </a:r>
            <a:r>
              <a:rPr lang="en-US" dirty="0" err="1"/>
              <a:t>GraalVM</a:t>
            </a:r>
            <a:r>
              <a:rPr lang="en-US" dirty="0"/>
              <a:t> Polyglot Programming</a:t>
            </a:r>
            <a:endParaRPr lang="nl-NL" sz="2400" b="0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761038" y="5003800"/>
            <a:ext cx="3240087" cy="107950"/>
          </a:xfrm>
        </p:spPr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Developer MeetUp: Getting Started with GraalVM Polyglot Programming</a:t>
            </a:r>
            <a:endParaRPr kumimoji="0" lang="nl-NL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A583E5-94C1-47EB-AF31-7B55BC9DD257}"/>
              </a:ext>
            </a:extLst>
          </p:cNvPr>
          <p:cNvSpPr txBox="1"/>
          <p:nvPr/>
        </p:nvSpPr>
        <p:spPr>
          <a:xfrm>
            <a:off x="78658" y="4471148"/>
            <a:ext cx="5758243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Developer </a:t>
            </a:r>
            <a:r>
              <a:rPr kumimoji="0" lang="nl-NL" sz="135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MeetUp</a:t>
            </a: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14th November 2019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Lucas Jellema, </a:t>
            </a: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CTO &amp; Architect AMIS, Oracle </a:t>
            </a:r>
            <a:r>
              <a:rPr kumimoji="0" lang="nl-NL" sz="13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Groundbreaker</a:t>
            </a: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nl-NL" sz="13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Ambassador</a:t>
            </a:r>
            <a:endParaRPr kumimoji="0" lang="en-NL" sz="13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1" name="Picture 2" descr="http://www.arkena.com/assets/uploads/2014/06/homepage-docker-logo.png">
            <a:extLst>
              <a:ext uri="{FF2B5EF4-FFF2-40B4-BE49-F238E27FC236}">
                <a16:creationId xmlns:a16="http://schemas.microsoft.com/office/drawing/2014/main" id="{6FDCE599-4C63-4029-8833-5CFCA2C85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482" y="1829787"/>
            <a:ext cx="210072" cy="17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java rockstar">
            <a:extLst>
              <a:ext uri="{FF2B5EF4-FFF2-40B4-BE49-F238E27FC236}">
                <a16:creationId xmlns:a16="http://schemas.microsoft.com/office/drawing/2014/main" id="{0E24AF0D-D3D1-455E-8FEB-BCCFE7A96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576" y="4678897"/>
            <a:ext cx="244924" cy="24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s14-eu5.startpage.com/cgi-bin/serveimage?url=https%3A%2F%2Fwww.graalvm.org%2Fresources%2Fimg%2Fgraalvm.png&amp;sp=01ecef952d8de099d70825ff251cc05b&amp;anticache=815563">
            <a:extLst>
              <a:ext uri="{FF2B5EF4-FFF2-40B4-BE49-F238E27FC236}">
                <a16:creationId xmlns:a16="http://schemas.microsoft.com/office/drawing/2014/main" id="{B158B47E-5B66-49CB-87E8-38B8BB466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005" y="3548372"/>
            <a:ext cx="3238384" cy="145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14689C-76B0-4772-83DB-000B45D5D2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343" y="1548000"/>
            <a:ext cx="4062360" cy="23192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961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64D8257-CE51-4D40-8D75-9BF06C3B9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Robot"/>
              </a:rPr>
              <a:t>Polyglot Platform </a:t>
            </a:r>
            <a:r>
              <a:rPr lang="nl-NL" dirty="0" err="1">
                <a:latin typeface="Robot"/>
              </a:rPr>
              <a:t>with</a:t>
            </a:r>
            <a:r>
              <a:rPr lang="nl-NL" dirty="0">
                <a:latin typeface="Robot"/>
              </a:rPr>
              <a:t> Language </a:t>
            </a:r>
            <a:r>
              <a:rPr lang="nl-NL" dirty="0" err="1">
                <a:latin typeface="Robot"/>
              </a:rPr>
              <a:t>Interoperability</a:t>
            </a:r>
            <a:br>
              <a:rPr lang="nl-NL" dirty="0">
                <a:latin typeface="Robot"/>
              </a:rPr>
            </a:br>
            <a:br>
              <a:rPr lang="nl-NL" dirty="0">
                <a:latin typeface="Robot"/>
              </a:rPr>
            </a:br>
            <a:endParaRPr lang="en-NL" b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E6568E-1AB6-40F6-8B22-3955EEBAA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5286BC4-E43A-44FD-B12C-ECD6F34EBC32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grpSp>
        <p:nvGrpSpPr>
          <p:cNvPr id="8" name="Google Shape;206;g622123aab7_0_86">
            <a:extLst>
              <a:ext uri="{FF2B5EF4-FFF2-40B4-BE49-F238E27FC236}">
                <a16:creationId xmlns:a16="http://schemas.microsoft.com/office/drawing/2014/main" id="{F01F07D9-2CAC-4A62-AE4D-0E1C5244DF94}"/>
              </a:ext>
            </a:extLst>
          </p:cNvPr>
          <p:cNvGrpSpPr/>
          <p:nvPr/>
        </p:nvGrpSpPr>
        <p:grpSpPr>
          <a:xfrm>
            <a:off x="7070475" y="3178220"/>
            <a:ext cx="1137525" cy="1347636"/>
            <a:chOff x="123725" y="140625"/>
            <a:chExt cx="1137525" cy="1347636"/>
          </a:xfrm>
        </p:grpSpPr>
        <p:pic>
          <p:nvPicPr>
            <p:cNvPr id="9" name="Google Shape;207;g622123aab7_0_86" descr="JFALL2015.ai">
              <a:extLst>
                <a:ext uri="{FF2B5EF4-FFF2-40B4-BE49-F238E27FC236}">
                  <a16:creationId xmlns:a16="http://schemas.microsoft.com/office/drawing/2014/main" id="{87ED0BC0-84F1-403E-8C8A-815F338D8269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32637" t="25850" r="40989" b="30297"/>
            <a:stretch/>
          </p:blipFill>
          <p:spPr>
            <a:xfrm>
              <a:off x="123725" y="140625"/>
              <a:ext cx="1137525" cy="1347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208;g622123aab7_0_86">
              <a:extLst>
                <a:ext uri="{FF2B5EF4-FFF2-40B4-BE49-F238E27FC236}">
                  <a16:creationId xmlns:a16="http://schemas.microsoft.com/office/drawing/2014/main" id="{9CDD9B6C-061E-4269-B77D-99EEF186EE59}"/>
                </a:ext>
              </a:extLst>
            </p:cNvPr>
            <p:cNvSpPr/>
            <p:nvPr/>
          </p:nvSpPr>
          <p:spPr>
            <a:xfrm>
              <a:off x="462700" y="1211361"/>
              <a:ext cx="740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NL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#jfall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E3B9D06-FB0E-4A57-9A05-013DB7C2F9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7745" t="35531" r="41578" b="16192"/>
          <a:stretch/>
        </p:blipFill>
        <p:spPr>
          <a:xfrm>
            <a:off x="719999" y="2197916"/>
            <a:ext cx="3029845" cy="169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77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2658D5C-362A-4576-83DB-5003DE40F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63232"/>
                </a:solidFill>
                <a:latin typeface="Robot"/>
                <a:cs typeface="Arial"/>
                <a:sym typeface="Arial"/>
              </a:rPr>
              <a:t>Why do we have so many languages? </a:t>
            </a:r>
            <a:endParaRPr lang="en-NL" dirty="0">
              <a:solidFill>
                <a:srgbClr val="E63232"/>
              </a:solidFill>
              <a:latin typeface="Robot"/>
              <a:cs typeface="Arial"/>
              <a:sym typeface="Arial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80370A-BD2C-49B1-A613-1A277BEE7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D361D4-A243-44D7-8009-CCEC1790C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Developer MeetUp: Getting Started with GraalVM Polyglot Programming</a:t>
            </a:r>
            <a:endParaRPr lang="nl-NL" noProof="0"/>
          </a:p>
        </p:txBody>
      </p:sp>
      <p:pic>
        <p:nvPicPr>
          <p:cNvPr id="9218" name="Picture 2" descr="https://s14-eu5.startpage.com/cgi-bin/serveimage?url=http%3A%2F%2Fwww.ldolphin.org%2Ftowerbabel.jpg&amp;sp=45e8c09bda1f82c9c1512a209a1471f3&amp;anticache=666118">
            <a:extLst>
              <a:ext uri="{FF2B5EF4-FFF2-40B4-BE49-F238E27FC236}">
                <a16:creationId xmlns:a16="http://schemas.microsoft.com/office/drawing/2014/main" id="{64A683C8-D6D7-4071-A278-BA31F8CF4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250" y="1001962"/>
            <a:ext cx="4829175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A flag featuring both cross and saltire in red, white and blue">
            <a:extLst>
              <a:ext uri="{FF2B5EF4-FFF2-40B4-BE49-F238E27FC236}">
                <a16:creationId xmlns:a16="http://schemas.microsoft.com/office/drawing/2014/main" id="{11321A77-6AB5-43A6-9269-F51AF2014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09" y="3041379"/>
            <a:ext cx="620689" cy="364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Flag of France">
            <a:extLst>
              <a:ext uri="{FF2B5EF4-FFF2-40B4-BE49-F238E27FC236}">
                <a16:creationId xmlns:a16="http://schemas.microsoft.com/office/drawing/2014/main" id="{27BAD63B-62B4-47AE-BF08-AD23BBC56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90" y="4197754"/>
            <a:ext cx="620689" cy="479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Flag of Germany">
            <a:extLst>
              <a:ext uri="{FF2B5EF4-FFF2-40B4-BE49-F238E27FC236}">
                <a16:creationId xmlns:a16="http://schemas.microsoft.com/office/drawing/2014/main" id="{9F8AD1E7-3362-4563-BE5A-F13FD4098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022" y="3820382"/>
            <a:ext cx="620689" cy="433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Flag of Russia">
            <a:extLst>
              <a:ext uri="{FF2B5EF4-FFF2-40B4-BE49-F238E27FC236}">
                <a16:creationId xmlns:a16="http://schemas.microsoft.com/office/drawing/2014/main" id="{73B85F1E-B1E1-4BCF-A451-8F6B5597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405" y="2949276"/>
            <a:ext cx="620689" cy="479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Flag of Bosnia and Herzegovina">
            <a:extLst>
              <a:ext uri="{FF2B5EF4-FFF2-40B4-BE49-F238E27FC236}">
                <a16:creationId xmlns:a16="http://schemas.microsoft.com/office/drawing/2014/main" id="{FAA26182-5629-4A29-ABA5-95DE314D2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653" y="2389609"/>
            <a:ext cx="620689" cy="364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Flag of the Netherlands">
            <a:extLst>
              <a:ext uri="{FF2B5EF4-FFF2-40B4-BE49-F238E27FC236}">
                <a16:creationId xmlns:a16="http://schemas.microsoft.com/office/drawing/2014/main" id="{577D1D5A-E111-4C06-98F3-907ECC5BB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25" y="1349811"/>
            <a:ext cx="620689" cy="479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Flag of Indonesia">
            <a:extLst>
              <a:ext uri="{FF2B5EF4-FFF2-40B4-BE49-F238E27FC236}">
                <a16:creationId xmlns:a16="http://schemas.microsoft.com/office/drawing/2014/main" id="{281E747A-090E-4715-AFC7-6298D8AE2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2" y="3557291"/>
            <a:ext cx="620689" cy="479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 descr="Flag of Italy">
            <a:extLst>
              <a:ext uri="{FF2B5EF4-FFF2-40B4-BE49-F238E27FC236}">
                <a16:creationId xmlns:a16="http://schemas.microsoft.com/office/drawing/2014/main" id="{83E9A23A-3D7E-4C2B-8B3B-8B5701F05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38" y="1643119"/>
            <a:ext cx="620689" cy="479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6" name="Picture 20" descr="Flag of Spain">
            <a:extLst>
              <a:ext uri="{FF2B5EF4-FFF2-40B4-BE49-F238E27FC236}">
                <a16:creationId xmlns:a16="http://schemas.microsoft.com/office/drawing/2014/main" id="{75B2BCB8-F542-4DBD-9A29-D2DCFF3C4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46" y="2438822"/>
            <a:ext cx="620689" cy="479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000B3CCC-0576-48C7-ABAC-4DFC29824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381" y="3308013"/>
            <a:ext cx="1730631" cy="58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65ADC211-70CA-4997-85DB-0B7878430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529" y="1103242"/>
            <a:ext cx="1033554" cy="57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https://s14-eu5.startpage.com/cgi-bin/serveimage?url=https%3A%2F%2Fih1.redbubble.net%2Fimage.522669522.1575%2Fmp%2C840x830%2Cmatte%2Cf8f8f8%2Ct-pad%2C750x1000%2Cf8f8f8.u4.jpg&amp;sp=1c27b392842d980f0834389e0703f79b&amp;anticache=239557">
            <a:extLst>
              <a:ext uri="{FF2B5EF4-FFF2-40B4-BE49-F238E27FC236}">
                <a16:creationId xmlns:a16="http://schemas.microsoft.com/office/drawing/2014/main" id="{32E17051-FB32-4D8B-A702-D86BA35C79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13153" r="7230" b="33134"/>
          <a:stretch/>
        </p:blipFill>
        <p:spPr bwMode="auto">
          <a:xfrm>
            <a:off x="7581270" y="2656248"/>
            <a:ext cx="598354" cy="50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E4583463-B124-47EF-B3FF-4E13514A6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112" y="2825999"/>
            <a:ext cx="420173" cy="42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s14-eu5.startpage.com/cgi-bin/serveimage?url=https%3A%2F%2Ffuzati.com%2Fwp-content%2Fuploads%2F2016%2F12%2FRuby-Logo.png&amp;sp=b162e3baf55d39592ffbb2b742927a03&amp;anticache=672330">
            <a:extLst>
              <a:ext uri="{FF2B5EF4-FFF2-40B4-BE49-F238E27FC236}">
                <a16:creationId xmlns:a16="http://schemas.microsoft.com/office/drawing/2014/main" id="{B45E0800-DF74-4220-A4D6-D06EAC24C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175" y="1704741"/>
            <a:ext cx="598354" cy="41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https://s14-eu5.startpage.com/cgi-bin/serveimage?url=https%3A%2F%2Fupload.wikimedia.org%2Fwikipedia%2Fcommons%2Fthumb%2F3%2F36%2FGroovy-logo.svg%2F1200px-Groovy-logo.svg.png&amp;sp=e2b58407face7ee6bd6693e3edea11d5&amp;anticache=429612">
            <a:extLst>
              <a:ext uri="{FF2B5EF4-FFF2-40B4-BE49-F238E27FC236}">
                <a16:creationId xmlns:a16="http://schemas.microsoft.com/office/drawing/2014/main" id="{1F320536-D2DB-441D-86DD-CBD6AD6BE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254" y="1074626"/>
            <a:ext cx="841807" cy="42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https://s14-eu5.startpage.com/cgi-bin/serveimage?url=https%3A%2F%2Fmiro.medium.com%2Fmax%2F480%2F1%2A6J6mPSTvA4odwJ_GxeZg-g.png&amp;sp=9c92c5c3667eeb4f5bc30edb9b447152&amp;anticache=356702">
            <a:extLst>
              <a:ext uri="{FF2B5EF4-FFF2-40B4-BE49-F238E27FC236}">
                <a16:creationId xmlns:a16="http://schemas.microsoft.com/office/drawing/2014/main" id="{5E06228B-A190-4FE4-9C6A-C54DA2A8A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529" y="640916"/>
            <a:ext cx="1155670" cy="57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4" descr="https://s14-eu5.startpage.com/cgi-bin/serveimage?url=https%3A%2F%2Fupload.wikimedia.org%2Fwikipedia%2Fen%2F8%2F85%2FScala_logo.png&amp;sp=8adaa16219cc85fb2f2beb7a293d2330&amp;anticache=903441">
            <a:extLst>
              <a:ext uri="{FF2B5EF4-FFF2-40B4-BE49-F238E27FC236}">
                <a16:creationId xmlns:a16="http://schemas.microsoft.com/office/drawing/2014/main" id="{B2DB0BF7-58BC-485F-BAB5-3B9D5AEC3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305" y="4515081"/>
            <a:ext cx="841808" cy="34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6" descr="https://s14-eu5.startpage.com/wikioimage/35e4caa3ab4a872292cb587b6e4ec893.png">
            <a:extLst>
              <a:ext uri="{FF2B5EF4-FFF2-40B4-BE49-F238E27FC236}">
                <a16:creationId xmlns:a16="http://schemas.microsoft.com/office/drawing/2014/main" id="{CE18D9CE-FD48-403B-A2B4-4C5D67B35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396" y="1737823"/>
            <a:ext cx="315434" cy="31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2" descr="https://s14-eu5.startpage.com/cgi-bin/serveimage?url=https%3A%2F%2Fencrypted-tbn0.gstatic.com%2Fimages%3Fq%3Dtbn%3AANd9GcS4Mgykegd7Wblg6dSAz8hvQD4sK0pZgs0Kt85njX3A80SBLpA&amp;sp=50e94963e01bf3e5ae78227ecb236529&amp;anticache=751384">
            <a:extLst>
              <a:ext uri="{FF2B5EF4-FFF2-40B4-BE49-F238E27FC236}">
                <a16:creationId xmlns:a16="http://schemas.microsoft.com/office/drawing/2014/main" id="{FD0E60F0-DF15-4156-B85D-DCF91BFEA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153" y="4036569"/>
            <a:ext cx="575659" cy="32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5885946D-A01F-49C6-9205-B16007096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282" y="2056798"/>
            <a:ext cx="1093898" cy="67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0" descr="https://s14-eu5.startpage.com/cgi-bin/serveimage?url=https%3A%2F%2Fraw.githubusercontent.com%2Fisocpp%2Flogos%2Fmaster%2Fcpp_logo.png&amp;sp=34086d7e3afe334b4087302ff1830fc6&amp;anticache=879999">
            <a:extLst>
              <a:ext uri="{FF2B5EF4-FFF2-40B4-BE49-F238E27FC236}">
                <a16:creationId xmlns:a16="http://schemas.microsoft.com/office/drawing/2014/main" id="{5EE3EC18-DB60-49B0-9F77-A26488F4D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9453" y="3948360"/>
            <a:ext cx="414832" cy="46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8" name="Picture 22" descr="https://s14-eu5.startpage.com/wikioimage/20ef2c0cb1bbcf1b532dea0a2cdfdb12.png">
            <a:extLst>
              <a:ext uri="{FF2B5EF4-FFF2-40B4-BE49-F238E27FC236}">
                <a16:creationId xmlns:a16="http://schemas.microsoft.com/office/drawing/2014/main" id="{AF5C2CF4-040C-4E63-AED9-45B57B512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25" y="4378886"/>
            <a:ext cx="732128" cy="488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91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92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2658D5C-362A-4576-83DB-5003DE40F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63232"/>
                </a:solidFill>
                <a:latin typeface="Robot"/>
                <a:cs typeface="Arial"/>
                <a:sym typeface="Arial"/>
              </a:rPr>
              <a:t>Polyglots – speak and understand many languages  </a:t>
            </a:r>
            <a:endParaRPr lang="en-NL" dirty="0">
              <a:solidFill>
                <a:srgbClr val="E63232"/>
              </a:solidFill>
              <a:latin typeface="Robot"/>
              <a:cs typeface="Arial"/>
              <a:sym typeface="Arial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ED1BD1-8A5C-41C7-B3D5-594DE62C0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D361D4-A243-44D7-8009-CCEC1790C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Developer MeetUp: Getting Started with GraalVM Polyglot Programming</a:t>
            </a:r>
            <a:endParaRPr lang="nl-NL" noProof="0"/>
          </a:p>
        </p:txBody>
      </p:sp>
      <p:pic>
        <p:nvPicPr>
          <p:cNvPr id="15362" name="Picture 2" descr="Famous Polyglots">
            <a:extLst>
              <a:ext uri="{FF2B5EF4-FFF2-40B4-BE49-F238E27FC236}">
                <a16:creationId xmlns:a16="http://schemas.microsoft.com/office/drawing/2014/main" id="{816EB71A-B8EF-4767-9827-BE40F4074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343" y="1176038"/>
            <a:ext cx="5490128" cy="308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Franciscus in 2015.jpg">
            <a:extLst>
              <a:ext uri="{FF2B5EF4-FFF2-40B4-BE49-F238E27FC236}">
                <a16:creationId xmlns:a16="http://schemas.microsoft.com/office/drawing/2014/main" id="{85E9247A-55C1-4A79-8166-1809DCF09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632" y="195009"/>
            <a:ext cx="1483342" cy="1962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2018-12-09 SPD Europadelegiertenkonferenz Frans Timmermans IMG 2814-b.jpg">
            <a:extLst>
              <a:ext uri="{FF2B5EF4-FFF2-40B4-BE49-F238E27FC236}">
                <a16:creationId xmlns:a16="http://schemas.microsoft.com/office/drawing/2014/main" id="{A50711E5-3937-4A37-A417-7E57F660C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75" y="2571750"/>
            <a:ext cx="1657356" cy="2041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Photograph of an ancient Roman marble sculpture of Cleopatra VII's head as displayed at the Altes Museum in Berlin">
            <a:extLst>
              <a:ext uri="{FF2B5EF4-FFF2-40B4-BE49-F238E27FC236}">
                <a16:creationId xmlns:a16="http://schemas.microsoft.com/office/drawing/2014/main" id="{1F350DFF-4821-4949-9606-2BC47335D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347" y="2445066"/>
            <a:ext cx="1614808" cy="213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50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Arrow: Right 39">
            <a:extLst>
              <a:ext uri="{FF2B5EF4-FFF2-40B4-BE49-F238E27FC236}">
                <a16:creationId xmlns:a16="http://schemas.microsoft.com/office/drawing/2014/main" id="{5E57544B-66E5-4FA2-A79C-47F9905B97C4}"/>
              </a:ext>
            </a:extLst>
          </p:cNvPr>
          <p:cNvSpPr/>
          <p:nvPr/>
        </p:nvSpPr>
        <p:spPr>
          <a:xfrm>
            <a:off x="5116569" y="4276599"/>
            <a:ext cx="443678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1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2065B87F-5758-411F-8CFF-E11F2315F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644" y="3700433"/>
            <a:ext cx="1730631" cy="58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GraalVM</a:t>
            </a:r>
            <a:r>
              <a:rPr lang="nl-NL" dirty="0"/>
              <a:t> Polyglot Runtime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GraalVM</a:t>
            </a:r>
            <a:r>
              <a:rPr lang="en-US"/>
              <a:t> can run</a:t>
            </a:r>
          </a:p>
          <a:p>
            <a:pPr lvl="1"/>
            <a:r>
              <a:rPr lang="en-US"/>
              <a:t>Java </a:t>
            </a:r>
          </a:p>
          <a:p>
            <a:pPr lvl="1"/>
            <a:r>
              <a:rPr lang="en-US"/>
              <a:t>JVM Languages</a:t>
            </a:r>
          </a:p>
          <a:p>
            <a:pPr lvl="1"/>
            <a:r>
              <a:rPr lang="en-US"/>
              <a:t>Many other languages</a:t>
            </a:r>
          </a:p>
          <a:p>
            <a:pPr lvl="2"/>
            <a:r>
              <a:rPr lang="en-US"/>
              <a:t>Through Truffle produced intermediate code </a:t>
            </a:r>
          </a:p>
          <a:p>
            <a:pPr lvl="2"/>
            <a:r>
              <a:rPr lang="en-US"/>
              <a:t>Including Static Languages through </a:t>
            </a:r>
            <a:r>
              <a:rPr lang="en-US" err="1"/>
              <a:t>Sulong</a:t>
            </a:r>
            <a:r>
              <a:rPr lang="en-US"/>
              <a:t>- an LLVM IR interpreter</a:t>
            </a:r>
            <a:br>
              <a:rPr lang="en-US"/>
            </a:b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6B5F16EA-D91E-4139-AF34-D4E2429F6135}"/>
              </a:ext>
            </a:extLst>
          </p:cNvPr>
          <p:cNvSpPr/>
          <p:nvPr/>
        </p:nvSpPr>
        <p:spPr>
          <a:xfrm>
            <a:off x="6312512" y="2571750"/>
            <a:ext cx="2612571" cy="1808583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88587E13-84FC-4EFD-AAE7-4B21CDBFB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430" y="2719252"/>
            <a:ext cx="1033554" cy="57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A96986FB-8069-440A-A0D1-F2D82E540369}"/>
              </a:ext>
            </a:extLst>
          </p:cNvPr>
          <p:cNvSpPr/>
          <p:nvPr/>
        </p:nvSpPr>
        <p:spPr>
          <a:xfrm>
            <a:off x="5937356" y="3720239"/>
            <a:ext cx="449922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9218" name="Picture 2" descr="https://s14-eu5.startpage.com/cgi-bin/serveimage?url=https%3A%2F%2Fwww.graalvm.org%2Fresources%2Fimg%2Fgraalvm.png&amp;sp=01ecef952d8de099d70825ff251cc05b&amp;anticache=815563">
            <a:extLst>
              <a:ext uri="{FF2B5EF4-FFF2-40B4-BE49-F238E27FC236}">
                <a16:creationId xmlns:a16="http://schemas.microsoft.com/office/drawing/2014/main" id="{2729252F-B3FE-4690-919E-7402B4C1E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579" y="2973697"/>
            <a:ext cx="2844374" cy="127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https://s14-eu5.startpage.com/cgi-bin/serveimage?url=https%3A%2F%2Fih1.redbubble.net%2Fimage.522669522.1575%2Fmp%2C840x830%2Cmatte%2Cf8f8f8%2Ct-pad%2C750x1000%2Cf8f8f8.u4.jpg&amp;sp=1c27b392842d980f0834389e0703f79b&amp;anticache=239557">
            <a:extLst>
              <a:ext uri="{FF2B5EF4-FFF2-40B4-BE49-F238E27FC236}">
                <a16:creationId xmlns:a16="http://schemas.microsoft.com/office/drawing/2014/main" id="{A48D1DFA-D306-4095-80DB-07418251F6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13153" r="7230" b="33134"/>
          <a:stretch/>
        </p:blipFill>
        <p:spPr bwMode="auto">
          <a:xfrm>
            <a:off x="2477545" y="3698562"/>
            <a:ext cx="598354" cy="50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9044767A-B0C6-4F86-B110-70767E085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00" y="3411776"/>
            <a:ext cx="420173" cy="42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s14-eu5.startpage.com/cgi-bin/serveimage?url=https%3A%2F%2Ffuzati.com%2Fwp-content%2Fuploads%2F2016%2F12%2FRuby-Logo.png&amp;sp=b162e3baf55d39592ffbb2b742927a03&amp;anticache=672330">
            <a:extLst>
              <a:ext uri="{FF2B5EF4-FFF2-40B4-BE49-F238E27FC236}">
                <a16:creationId xmlns:a16="http://schemas.microsoft.com/office/drawing/2014/main" id="{8547EDAC-E044-4DBE-833D-3DB3DD6B9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394" y="3377156"/>
            <a:ext cx="598354" cy="41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https://s14-eu5.startpage.com/cgi-bin/serveimage?url=https%3A%2F%2Fupload.wikimedia.org%2Fwikipedia%2Fcommons%2Fthumb%2F3%2F36%2FGroovy-logo.svg%2F1200px-Groovy-logo.svg.png&amp;sp=e2b58407face7ee6bd6693e3edea11d5&amp;anticache=429612">
            <a:extLst>
              <a:ext uri="{FF2B5EF4-FFF2-40B4-BE49-F238E27FC236}">
                <a16:creationId xmlns:a16="http://schemas.microsoft.com/office/drawing/2014/main" id="{FBE8CF75-132D-4AFC-8FF7-DDBEDC3F4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578" y="2684087"/>
            <a:ext cx="841807" cy="42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https://s14-eu5.startpage.com/cgi-bin/serveimage?url=https%3A%2F%2Fmiro.medium.com%2Fmax%2F480%2F1%2A6J6mPSTvA4odwJ_GxeZg-g.png&amp;sp=9c92c5c3667eeb4f5bc30edb9b447152&amp;anticache=356702">
            <a:extLst>
              <a:ext uri="{FF2B5EF4-FFF2-40B4-BE49-F238E27FC236}">
                <a16:creationId xmlns:a16="http://schemas.microsoft.com/office/drawing/2014/main" id="{315368E1-8409-416E-92EE-98857B9A5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393" y="2836758"/>
            <a:ext cx="1155670" cy="57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 descr="https://s14-eu5.startpage.com/cgi-bin/serveimage?url=https%3A%2F%2Fupload.wikimedia.org%2Fwikipedia%2Fen%2F8%2F85%2FScala_logo.png&amp;sp=8adaa16219cc85fb2f2beb7a293d2330&amp;anticache=903441">
            <a:extLst>
              <a:ext uri="{FF2B5EF4-FFF2-40B4-BE49-F238E27FC236}">
                <a16:creationId xmlns:a16="http://schemas.microsoft.com/office/drawing/2014/main" id="{CE386B08-F922-454E-9A8E-3296416E6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079" y="2649659"/>
            <a:ext cx="841808" cy="34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6" descr="https://s14-eu5.startpage.com/wikioimage/35e4caa3ab4a872292cb587b6e4ec893.png">
            <a:extLst>
              <a:ext uri="{FF2B5EF4-FFF2-40B4-BE49-F238E27FC236}">
                <a16:creationId xmlns:a16="http://schemas.microsoft.com/office/drawing/2014/main" id="{995B594B-2715-44CA-A6F6-36FC34109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812" y="4406732"/>
            <a:ext cx="454277" cy="45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8" descr="https://s14-eu5.startpage.com/cgi-bin/serveimage?url=https%3A%2F%2Fllvm.org%2Fimg%2FLLVM-Logo-Derivative-1.png&amp;sp=93a0b7ebcd9a30d5a9ab08f0f5c238e8&amp;anticache=380622">
            <a:extLst>
              <a:ext uri="{FF2B5EF4-FFF2-40B4-BE49-F238E27FC236}">
                <a16:creationId xmlns:a16="http://schemas.microsoft.com/office/drawing/2014/main" id="{8C71E783-FF4D-4141-8015-C1A7B6E40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011" y="4316761"/>
            <a:ext cx="558182" cy="39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2" descr="https://s14-eu5.startpage.com/cgi-bin/serveimage?url=https%3A%2F%2Fencrypted-tbn0.gstatic.com%2Fimages%3Fq%3Dtbn%3AANd9GcS4Mgykegd7Wblg6dSAz8hvQD4sK0pZgs0Kt85njX3A80SBLpA&amp;sp=50e94963e01bf3e5ae78227ecb236529&amp;anticache=751384">
            <a:extLst>
              <a:ext uri="{FF2B5EF4-FFF2-40B4-BE49-F238E27FC236}">
                <a16:creationId xmlns:a16="http://schemas.microsoft.com/office/drawing/2014/main" id="{C264F676-51B9-4454-83E7-8AFC5B018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997" y="4418232"/>
            <a:ext cx="575659" cy="32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C751AB3-5824-4A6F-89DC-24068B711CE4}"/>
              </a:ext>
            </a:extLst>
          </p:cNvPr>
          <p:cNvSpPr txBox="1"/>
          <p:nvPr/>
        </p:nvSpPr>
        <p:spPr>
          <a:xfrm>
            <a:off x="2165392" y="4222359"/>
            <a:ext cx="54021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/>
              <a:t>Fortran</a:t>
            </a:r>
            <a:endParaRPr lang="en-NL" sz="1300" err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1B4619-E6BA-4EF9-856F-1A594308A186}"/>
              </a:ext>
            </a:extLst>
          </p:cNvPr>
          <p:cNvSpPr txBox="1"/>
          <p:nvPr/>
        </p:nvSpPr>
        <p:spPr>
          <a:xfrm rot="5400000">
            <a:off x="1639602" y="4555722"/>
            <a:ext cx="54662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err="1"/>
              <a:t>Haskell</a:t>
            </a:r>
            <a:endParaRPr lang="en-NL" sz="1300" err="1"/>
          </a:p>
        </p:txBody>
      </p:sp>
      <p:pic>
        <p:nvPicPr>
          <p:cNvPr id="33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96A048D4-195F-406B-80E6-85A3AD4AF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226" y="3261969"/>
            <a:ext cx="1093898" cy="67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0" descr="https://s14-eu5.startpage.com/cgi-bin/serveimage?url=https%3A%2F%2Fraw.githubusercontent.com%2Fisocpp%2Flogos%2Fmaster%2Fcpp_logo.png&amp;sp=34086d7e3afe334b4087302ff1830fc6&amp;anticache=879999">
            <a:extLst>
              <a:ext uri="{FF2B5EF4-FFF2-40B4-BE49-F238E27FC236}">
                <a16:creationId xmlns:a16="http://schemas.microsoft.com/office/drawing/2014/main" id="{0061FE2A-A15F-4CA7-B835-64C2F8249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968" y="4449570"/>
            <a:ext cx="414832" cy="46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0A8FAF5-9EDD-4CB7-AD27-3F8EC618E64B}"/>
              </a:ext>
            </a:extLst>
          </p:cNvPr>
          <p:cNvSpPr/>
          <p:nvPr/>
        </p:nvSpPr>
        <p:spPr>
          <a:xfrm>
            <a:off x="5580417" y="3487766"/>
            <a:ext cx="420173" cy="122454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8BA345-29D6-4226-8ABF-E2F480354A12}"/>
              </a:ext>
            </a:extLst>
          </p:cNvPr>
          <p:cNvSpPr txBox="1"/>
          <p:nvPr/>
        </p:nvSpPr>
        <p:spPr>
          <a:xfrm rot="5400000">
            <a:off x="5553258" y="4043061"/>
            <a:ext cx="47448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err="1"/>
              <a:t>Truffle</a:t>
            </a:r>
            <a:endParaRPr lang="en-NL" sz="1300" err="1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6A89A32E-373B-4AF3-A3B8-A5D127BA9994}"/>
              </a:ext>
            </a:extLst>
          </p:cNvPr>
          <p:cNvSpPr/>
          <p:nvPr/>
        </p:nvSpPr>
        <p:spPr>
          <a:xfrm>
            <a:off x="5943600" y="2942049"/>
            <a:ext cx="443678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2B4A9E3-0888-4CBD-B162-7C352FC2A2FC}"/>
              </a:ext>
            </a:extLst>
          </p:cNvPr>
          <p:cNvSpPr/>
          <p:nvPr/>
        </p:nvSpPr>
        <p:spPr>
          <a:xfrm>
            <a:off x="4628485" y="4166288"/>
            <a:ext cx="570812" cy="584556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E8DDD6B-0E28-4C4E-B26A-18EC0253978B}"/>
              </a:ext>
            </a:extLst>
          </p:cNvPr>
          <p:cNvSpPr/>
          <p:nvPr/>
        </p:nvSpPr>
        <p:spPr>
          <a:xfrm>
            <a:off x="1019217" y="3630560"/>
            <a:ext cx="1008890" cy="507765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err="1"/>
              <a:t>Your</a:t>
            </a:r>
            <a:r>
              <a:rPr lang="nl-NL" sz="1050"/>
              <a:t> </a:t>
            </a:r>
            <a:r>
              <a:rPr lang="nl-NL" sz="1050" err="1"/>
              <a:t>own</a:t>
            </a:r>
            <a:r>
              <a:rPr lang="nl-NL" sz="1050"/>
              <a:t> </a:t>
            </a:r>
            <a:r>
              <a:rPr lang="nl-NL" sz="1050" err="1"/>
              <a:t>Custom</a:t>
            </a:r>
            <a:r>
              <a:rPr lang="nl-NL" sz="1050"/>
              <a:t> DSL</a:t>
            </a:r>
            <a:endParaRPr lang="en-NL" sz="1050"/>
          </a:p>
        </p:txBody>
      </p:sp>
      <p:pic>
        <p:nvPicPr>
          <p:cNvPr id="9220" name="Picture 4" descr="https://s14-eu5.startpage.com/cgi-bin/serveimage?url=https%3A%2F%2Fencrypted-tbn0.gstatic.com%2Fimages%3Fq%3Dtbn%3AANd9GcSBx-XukVRIGGIzv73hxPsitiFJ6nmxofu-kw8uf19lWqDj0H4g&amp;sp=82480214afc4a5404a26f87597e4316d&amp;anticache=527013">
            <a:extLst>
              <a:ext uri="{FF2B5EF4-FFF2-40B4-BE49-F238E27FC236}">
                <a16:creationId xmlns:a16="http://schemas.microsoft.com/office/drawing/2014/main" id="{A5C206C7-E240-437A-A21A-893188626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643" y="4369363"/>
            <a:ext cx="471538" cy="29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Arrow: Right 42">
            <a:extLst>
              <a:ext uri="{FF2B5EF4-FFF2-40B4-BE49-F238E27FC236}">
                <a16:creationId xmlns:a16="http://schemas.microsoft.com/office/drawing/2014/main" id="{B148B78D-A517-40F1-9DA3-00D3CC163F10}"/>
              </a:ext>
            </a:extLst>
          </p:cNvPr>
          <p:cNvSpPr/>
          <p:nvPr/>
        </p:nvSpPr>
        <p:spPr>
          <a:xfrm>
            <a:off x="3746660" y="4276599"/>
            <a:ext cx="242534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8634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" grpId="0" uiExpand="1" build="p"/>
      <p:bldP spid="13" grpId="0" animBg="1"/>
      <p:bldP spid="31" grpId="0"/>
      <p:bldP spid="32" grpId="0"/>
      <p:bldP spid="10" grpId="0" animBg="1"/>
      <p:bldP spid="15" grpId="0"/>
      <p:bldP spid="37" grpId="0" animBg="1"/>
      <p:bldP spid="38" grpId="0" animBg="1"/>
      <p:bldP spid="16" grpId="0" animBg="1"/>
      <p:bldP spid="4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Arrow: Right 39">
            <a:extLst>
              <a:ext uri="{FF2B5EF4-FFF2-40B4-BE49-F238E27FC236}">
                <a16:creationId xmlns:a16="http://schemas.microsoft.com/office/drawing/2014/main" id="{5E57544B-66E5-4FA2-A79C-47F9905B97C4}"/>
              </a:ext>
            </a:extLst>
          </p:cNvPr>
          <p:cNvSpPr/>
          <p:nvPr/>
        </p:nvSpPr>
        <p:spPr>
          <a:xfrm>
            <a:off x="5116569" y="4276599"/>
            <a:ext cx="443678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1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2065B87F-5758-411F-8CFF-E11F2315F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644" y="3700433"/>
            <a:ext cx="1730631" cy="58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GraalVM</a:t>
            </a:r>
            <a:r>
              <a:rPr lang="nl-NL" dirty="0"/>
              <a:t> as Polyglot Runtime?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132092" cy="3780000"/>
          </a:xfrm>
        </p:spPr>
        <p:txBody>
          <a:bodyPr/>
          <a:lstStyle/>
          <a:p>
            <a:r>
              <a:rPr lang="en-US" dirty="0"/>
              <a:t>Leverage Java runtime benefits for all language execution</a:t>
            </a:r>
          </a:p>
          <a:p>
            <a:pPr lvl="1"/>
            <a:r>
              <a:rPr lang="en-US" dirty="0"/>
              <a:t>Run Time Optimization from JIT Compiler</a:t>
            </a:r>
          </a:p>
          <a:p>
            <a:pPr lvl="1"/>
            <a:r>
              <a:rPr lang="en-US" dirty="0"/>
              <a:t>(possibly) Run Applications faster</a:t>
            </a:r>
          </a:p>
          <a:p>
            <a:r>
              <a:rPr lang="en-US" dirty="0"/>
              <a:t>Use Polyglot Tools in </a:t>
            </a:r>
            <a:r>
              <a:rPr lang="en-US" dirty="0" err="1"/>
              <a:t>GraalVM</a:t>
            </a:r>
            <a:r>
              <a:rPr lang="en-US" dirty="0"/>
              <a:t> ecosystem for debugging, tracing, profiling, …</a:t>
            </a:r>
          </a:p>
          <a:p>
            <a:r>
              <a:rPr lang="en-US" dirty="0"/>
              <a:t>Achieve seamless interoperability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6B5F16EA-D91E-4139-AF34-D4E2429F6135}"/>
              </a:ext>
            </a:extLst>
          </p:cNvPr>
          <p:cNvSpPr/>
          <p:nvPr/>
        </p:nvSpPr>
        <p:spPr>
          <a:xfrm>
            <a:off x="6312512" y="2571750"/>
            <a:ext cx="2612571" cy="1808583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88587E13-84FC-4EFD-AAE7-4B21CDBFB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430" y="2719252"/>
            <a:ext cx="1033554" cy="57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A96986FB-8069-440A-A0D1-F2D82E540369}"/>
              </a:ext>
            </a:extLst>
          </p:cNvPr>
          <p:cNvSpPr/>
          <p:nvPr/>
        </p:nvSpPr>
        <p:spPr>
          <a:xfrm>
            <a:off x="5937356" y="3720239"/>
            <a:ext cx="449922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9218" name="Picture 2" descr="https://s14-eu5.startpage.com/cgi-bin/serveimage?url=https%3A%2F%2Fwww.graalvm.org%2Fresources%2Fimg%2Fgraalvm.png&amp;sp=01ecef952d8de099d70825ff251cc05b&amp;anticache=815563">
            <a:extLst>
              <a:ext uri="{FF2B5EF4-FFF2-40B4-BE49-F238E27FC236}">
                <a16:creationId xmlns:a16="http://schemas.microsoft.com/office/drawing/2014/main" id="{2729252F-B3FE-4690-919E-7402B4C1E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579" y="2973697"/>
            <a:ext cx="2844374" cy="127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https://s14-eu5.startpage.com/cgi-bin/serveimage?url=https%3A%2F%2Fih1.redbubble.net%2Fimage.522669522.1575%2Fmp%2C840x830%2Cmatte%2Cf8f8f8%2Ct-pad%2C750x1000%2Cf8f8f8.u4.jpg&amp;sp=1c27b392842d980f0834389e0703f79b&amp;anticache=239557">
            <a:extLst>
              <a:ext uri="{FF2B5EF4-FFF2-40B4-BE49-F238E27FC236}">
                <a16:creationId xmlns:a16="http://schemas.microsoft.com/office/drawing/2014/main" id="{A48D1DFA-D306-4095-80DB-07418251F6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13153" r="7230" b="33134"/>
          <a:stretch/>
        </p:blipFill>
        <p:spPr bwMode="auto">
          <a:xfrm>
            <a:off x="2477545" y="3698562"/>
            <a:ext cx="598354" cy="50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9044767A-B0C6-4F86-B110-70767E085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00" y="3411776"/>
            <a:ext cx="420173" cy="42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s14-eu5.startpage.com/cgi-bin/serveimage?url=https%3A%2F%2Ffuzati.com%2Fwp-content%2Fuploads%2F2016%2F12%2FRuby-Logo.png&amp;sp=b162e3baf55d39592ffbb2b742927a03&amp;anticache=672330">
            <a:extLst>
              <a:ext uri="{FF2B5EF4-FFF2-40B4-BE49-F238E27FC236}">
                <a16:creationId xmlns:a16="http://schemas.microsoft.com/office/drawing/2014/main" id="{8547EDAC-E044-4DBE-833D-3DB3DD6B9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394" y="3377156"/>
            <a:ext cx="598354" cy="41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https://s14-eu5.startpage.com/cgi-bin/serveimage?url=https%3A%2F%2Fupload.wikimedia.org%2Fwikipedia%2Fcommons%2Fthumb%2F3%2F36%2FGroovy-logo.svg%2F1200px-Groovy-logo.svg.png&amp;sp=e2b58407face7ee6bd6693e3edea11d5&amp;anticache=429612">
            <a:extLst>
              <a:ext uri="{FF2B5EF4-FFF2-40B4-BE49-F238E27FC236}">
                <a16:creationId xmlns:a16="http://schemas.microsoft.com/office/drawing/2014/main" id="{FBE8CF75-132D-4AFC-8FF7-DDBEDC3F4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578" y="2684087"/>
            <a:ext cx="841807" cy="42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https://s14-eu5.startpage.com/cgi-bin/serveimage?url=https%3A%2F%2Fmiro.medium.com%2Fmax%2F480%2F1%2A6J6mPSTvA4odwJ_GxeZg-g.png&amp;sp=9c92c5c3667eeb4f5bc30edb9b447152&amp;anticache=356702">
            <a:extLst>
              <a:ext uri="{FF2B5EF4-FFF2-40B4-BE49-F238E27FC236}">
                <a16:creationId xmlns:a16="http://schemas.microsoft.com/office/drawing/2014/main" id="{315368E1-8409-416E-92EE-98857B9A5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393" y="2836758"/>
            <a:ext cx="1155670" cy="57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 descr="https://s14-eu5.startpage.com/cgi-bin/serveimage?url=https%3A%2F%2Fupload.wikimedia.org%2Fwikipedia%2Fen%2F8%2F85%2FScala_logo.png&amp;sp=8adaa16219cc85fb2f2beb7a293d2330&amp;anticache=903441">
            <a:extLst>
              <a:ext uri="{FF2B5EF4-FFF2-40B4-BE49-F238E27FC236}">
                <a16:creationId xmlns:a16="http://schemas.microsoft.com/office/drawing/2014/main" id="{CE386B08-F922-454E-9A8E-3296416E6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079" y="2649659"/>
            <a:ext cx="841808" cy="34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6" descr="https://s14-eu5.startpage.com/wikioimage/35e4caa3ab4a872292cb587b6e4ec893.png">
            <a:extLst>
              <a:ext uri="{FF2B5EF4-FFF2-40B4-BE49-F238E27FC236}">
                <a16:creationId xmlns:a16="http://schemas.microsoft.com/office/drawing/2014/main" id="{995B594B-2715-44CA-A6F6-36FC34109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812" y="4406732"/>
            <a:ext cx="454277" cy="45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8" descr="https://s14-eu5.startpage.com/cgi-bin/serveimage?url=https%3A%2F%2Fllvm.org%2Fimg%2FLLVM-Logo-Derivative-1.png&amp;sp=93a0b7ebcd9a30d5a9ab08f0f5c238e8&amp;anticache=380622">
            <a:extLst>
              <a:ext uri="{FF2B5EF4-FFF2-40B4-BE49-F238E27FC236}">
                <a16:creationId xmlns:a16="http://schemas.microsoft.com/office/drawing/2014/main" id="{8C71E783-FF4D-4141-8015-C1A7B6E40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011" y="4316761"/>
            <a:ext cx="558182" cy="39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2" descr="https://s14-eu5.startpage.com/cgi-bin/serveimage?url=https%3A%2F%2Fencrypted-tbn0.gstatic.com%2Fimages%3Fq%3Dtbn%3AANd9GcS4Mgykegd7Wblg6dSAz8hvQD4sK0pZgs0Kt85njX3A80SBLpA&amp;sp=50e94963e01bf3e5ae78227ecb236529&amp;anticache=751384">
            <a:extLst>
              <a:ext uri="{FF2B5EF4-FFF2-40B4-BE49-F238E27FC236}">
                <a16:creationId xmlns:a16="http://schemas.microsoft.com/office/drawing/2014/main" id="{C264F676-51B9-4454-83E7-8AFC5B018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997" y="4418232"/>
            <a:ext cx="575659" cy="32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C751AB3-5824-4A6F-89DC-24068B711CE4}"/>
              </a:ext>
            </a:extLst>
          </p:cNvPr>
          <p:cNvSpPr txBox="1"/>
          <p:nvPr/>
        </p:nvSpPr>
        <p:spPr>
          <a:xfrm>
            <a:off x="2165392" y="4222359"/>
            <a:ext cx="54021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/>
              <a:t>Fortran</a:t>
            </a:r>
            <a:endParaRPr lang="en-NL" sz="1300" err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1B4619-E6BA-4EF9-856F-1A594308A186}"/>
              </a:ext>
            </a:extLst>
          </p:cNvPr>
          <p:cNvSpPr txBox="1"/>
          <p:nvPr/>
        </p:nvSpPr>
        <p:spPr>
          <a:xfrm rot="5400000">
            <a:off x="1639602" y="4555722"/>
            <a:ext cx="54662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err="1"/>
              <a:t>Haskell</a:t>
            </a:r>
            <a:endParaRPr lang="en-NL" sz="1300" err="1"/>
          </a:p>
        </p:txBody>
      </p:sp>
      <p:pic>
        <p:nvPicPr>
          <p:cNvPr id="33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96A048D4-195F-406B-80E6-85A3AD4AF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226" y="3261969"/>
            <a:ext cx="1093898" cy="67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0" descr="https://s14-eu5.startpage.com/cgi-bin/serveimage?url=https%3A%2F%2Fraw.githubusercontent.com%2Fisocpp%2Flogos%2Fmaster%2Fcpp_logo.png&amp;sp=34086d7e3afe334b4087302ff1830fc6&amp;anticache=879999">
            <a:extLst>
              <a:ext uri="{FF2B5EF4-FFF2-40B4-BE49-F238E27FC236}">
                <a16:creationId xmlns:a16="http://schemas.microsoft.com/office/drawing/2014/main" id="{0061FE2A-A15F-4CA7-B835-64C2F8249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968" y="4449570"/>
            <a:ext cx="414832" cy="46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0A8FAF5-9EDD-4CB7-AD27-3F8EC618E64B}"/>
              </a:ext>
            </a:extLst>
          </p:cNvPr>
          <p:cNvSpPr/>
          <p:nvPr/>
        </p:nvSpPr>
        <p:spPr>
          <a:xfrm>
            <a:off x="5580417" y="3487766"/>
            <a:ext cx="420173" cy="122454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8BA345-29D6-4226-8ABF-E2F480354A12}"/>
              </a:ext>
            </a:extLst>
          </p:cNvPr>
          <p:cNvSpPr txBox="1"/>
          <p:nvPr/>
        </p:nvSpPr>
        <p:spPr>
          <a:xfrm rot="5400000">
            <a:off x="5553258" y="4043061"/>
            <a:ext cx="47448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err="1"/>
              <a:t>Truffle</a:t>
            </a:r>
            <a:endParaRPr lang="en-NL" sz="1300" err="1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6A89A32E-373B-4AF3-A3B8-A5D127BA9994}"/>
              </a:ext>
            </a:extLst>
          </p:cNvPr>
          <p:cNvSpPr/>
          <p:nvPr/>
        </p:nvSpPr>
        <p:spPr>
          <a:xfrm>
            <a:off x="5943600" y="2942049"/>
            <a:ext cx="443678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2B4A9E3-0888-4CBD-B162-7C352FC2A2FC}"/>
              </a:ext>
            </a:extLst>
          </p:cNvPr>
          <p:cNvSpPr/>
          <p:nvPr/>
        </p:nvSpPr>
        <p:spPr>
          <a:xfrm>
            <a:off x="4628485" y="4166288"/>
            <a:ext cx="570812" cy="584556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E8DDD6B-0E28-4C4E-B26A-18EC0253978B}"/>
              </a:ext>
            </a:extLst>
          </p:cNvPr>
          <p:cNvSpPr/>
          <p:nvPr/>
        </p:nvSpPr>
        <p:spPr>
          <a:xfrm>
            <a:off x="1019217" y="3630560"/>
            <a:ext cx="1008890" cy="507765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err="1"/>
              <a:t>Your</a:t>
            </a:r>
            <a:r>
              <a:rPr lang="nl-NL" sz="1050"/>
              <a:t> </a:t>
            </a:r>
            <a:r>
              <a:rPr lang="nl-NL" sz="1050" err="1"/>
              <a:t>own</a:t>
            </a:r>
            <a:r>
              <a:rPr lang="nl-NL" sz="1050"/>
              <a:t> </a:t>
            </a:r>
            <a:r>
              <a:rPr lang="nl-NL" sz="1050" err="1"/>
              <a:t>Custom</a:t>
            </a:r>
            <a:r>
              <a:rPr lang="nl-NL" sz="1050"/>
              <a:t> DSL</a:t>
            </a:r>
            <a:endParaRPr lang="en-NL" sz="1050"/>
          </a:p>
        </p:txBody>
      </p:sp>
      <p:pic>
        <p:nvPicPr>
          <p:cNvPr id="9220" name="Picture 4" descr="https://s14-eu5.startpage.com/cgi-bin/serveimage?url=https%3A%2F%2Fencrypted-tbn0.gstatic.com%2Fimages%3Fq%3Dtbn%3AANd9GcSBx-XukVRIGGIzv73hxPsitiFJ6nmxofu-kw8uf19lWqDj0H4g&amp;sp=82480214afc4a5404a26f87597e4316d&amp;anticache=527013">
            <a:extLst>
              <a:ext uri="{FF2B5EF4-FFF2-40B4-BE49-F238E27FC236}">
                <a16:creationId xmlns:a16="http://schemas.microsoft.com/office/drawing/2014/main" id="{A5C206C7-E240-437A-A21A-893188626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643" y="4369363"/>
            <a:ext cx="471538" cy="29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Arrow: Right 42">
            <a:extLst>
              <a:ext uri="{FF2B5EF4-FFF2-40B4-BE49-F238E27FC236}">
                <a16:creationId xmlns:a16="http://schemas.microsoft.com/office/drawing/2014/main" id="{B148B78D-A517-40F1-9DA3-00D3CC163F10}"/>
              </a:ext>
            </a:extLst>
          </p:cNvPr>
          <p:cNvSpPr/>
          <p:nvPr/>
        </p:nvSpPr>
        <p:spPr>
          <a:xfrm>
            <a:off x="3746660" y="4276599"/>
            <a:ext cx="242534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05684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Polyglot </a:t>
            </a:r>
            <a:r>
              <a:rPr lang="nl-NL" dirty="0" err="1"/>
              <a:t>Interoperability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Establish frictionless interaction between language contexts</a:t>
            </a:r>
          </a:p>
          <a:p>
            <a:pPr lvl="1"/>
            <a:r>
              <a:rPr lang="en-US" dirty="0"/>
              <a:t>To benefit from the best of all worlds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Call out to ‘other world’ in a native way</a:t>
            </a:r>
          </a:p>
          <a:p>
            <a:pPr lvl="1"/>
            <a:r>
              <a:rPr lang="en-US" dirty="0"/>
              <a:t>Receive response in interpretable format</a:t>
            </a:r>
          </a:p>
          <a:p>
            <a:pPr lvl="1"/>
            <a:r>
              <a:rPr lang="en-US" dirty="0"/>
              <a:t>Minimal hoops to jump through at design time</a:t>
            </a:r>
          </a:p>
          <a:p>
            <a:pPr lvl="1"/>
            <a:r>
              <a:rPr lang="en-US" dirty="0"/>
              <a:t>Minimal performance overhead at run time</a:t>
            </a:r>
          </a:p>
          <a:p>
            <a:pPr lvl="1"/>
            <a:r>
              <a:rPr lang="en-US" dirty="0"/>
              <a:t>Uncomplicated run time environment</a:t>
            </a:r>
          </a:p>
          <a:p>
            <a:pPr lvl="2"/>
            <a:r>
              <a:rPr lang="en-US" dirty="0"/>
              <a:t>Despite multiple runtime execution languages</a:t>
            </a:r>
          </a:p>
          <a:p>
            <a:pPr lvl="2"/>
            <a:endParaRPr lang="en-US" dirty="0"/>
          </a:p>
          <a:p>
            <a:r>
              <a:rPr lang="en-US" dirty="0"/>
              <a:t>Basically: </a:t>
            </a:r>
            <a:r>
              <a:rPr lang="en-US" i="1" dirty="0"/>
              <a:t>polyglot with the ease of mono-</a:t>
            </a:r>
            <a:r>
              <a:rPr lang="en-US" i="1" dirty="0" err="1"/>
              <a:t>glot</a:t>
            </a:r>
            <a:endParaRPr lang="en-US" i="1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6386" name="Picture 2" descr="https://s14-eu5.startpage.com/cgi-bin/serveimage?url=https%3A%2F%2Fencrypted-tbn0.gstatic.com%2Fimages%3Fq%3Dtbn%3AANd9GcSOhVRkw-gt6A6EVkuzJYEsOi41xNTt4_0qTCRT5Cf19R4O7UD6%26s&amp;sp=02fe4e5c526ab7b424f8f0df3dc96e31&amp;anticache=312813">
            <a:extLst>
              <a:ext uri="{FF2B5EF4-FFF2-40B4-BE49-F238E27FC236}">
                <a16:creationId xmlns:a16="http://schemas.microsoft.com/office/drawing/2014/main" id="{E6FE59BB-EDD9-4F62-A927-6CB87CA31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701" y="129780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https://s14-eu5.startpage.com/cgi-bin/serveimage?url=https%3A%2F%2F3.bp.blogspot.com%2F-87miqdvLX_g%2FV9FeH-qSPtI%2FAAAAAAAAHNE%2FGmFPHZ_8SvMYIr_xumERC95-BtdvqrivgCLcB%2Fs1600%2Fili%252Btranslator.jpg&amp;sp=dbd7cf5e2665415a62b7460fdefbff8d&amp;anticache=500281">
            <a:extLst>
              <a:ext uri="{FF2B5EF4-FFF2-40B4-BE49-F238E27FC236}">
                <a16:creationId xmlns:a16="http://schemas.microsoft.com/office/drawing/2014/main" id="{664B46C9-9183-4D5A-9CC2-C5C38AE1D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954" y="3298151"/>
            <a:ext cx="2130647" cy="141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626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Current</a:t>
            </a:r>
            <a:r>
              <a:rPr lang="nl-NL"/>
              <a:t> </a:t>
            </a:r>
            <a:r>
              <a:rPr lang="nl-NL" err="1"/>
              <a:t>interoperability</a:t>
            </a:r>
            <a:r>
              <a:rPr lang="nl-NL"/>
              <a:t> on JVM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 interoperability options from Java: </a:t>
            </a:r>
          </a:p>
          <a:p>
            <a:pPr lvl="1"/>
            <a:r>
              <a:rPr lang="en-US" dirty="0"/>
              <a:t>file or queue based interaction, </a:t>
            </a:r>
          </a:p>
          <a:p>
            <a:pPr lvl="1"/>
            <a:r>
              <a:rPr lang="en-US" dirty="0"/>
              <a:t>REST API, </a:t>
            </a:r>
          </a:p>
          <a:p>
            <a:pPr lvl="1"/>
            <a:r>
              <a:rPr lang="en-US" dirty="0"/>
              <a:t>native interfaces (such as Java JNI and JNA), </a:t>
            </a:r>
          </a:p>
          <a:p>
            <a:pPr lvl="1"/>
            <a:r>
              <a:rPr lang="en-US" dirty="0"/>
              <a:t>JSR-223 Interoperability - for example </a:t>
            </a:r>
            <a:r>
              <a:rPr lang="en-US" dirty="0" err="1"/>
              <a:t>Nashorn</a:t>
            </a:r>
            <a:r>
              <a:rPr lang="en-US" dirty="0"/>
              <a:t> (and support for </a:t>
            </a:r>
            <a:r>
              <a:rPr lang="en-US" dirty="0">
                <a:hlinkClick r:id="rId2"/>
              </a:rPr>
              <a:t>many other scripting languages</a:t>
            </a:r>
            <a:r>
              <a:rPr lang="en-US" dirty="0"/>
              <a:t>); </a:t>
            </a:r>
          </a:p>
          <a:p>
            <a:pPr lvl="1"/>
            <a:r>
              <a:rPr lang="en-US" dirty="0"/>
              <a:t>intra-JVM, Java Byte code level interop between Java/Groovy/Kotlin/</a:t>
            </a:r>
            <a:r>
              <a:rPr lang="en-US" dirty="0" err="1"/>
              <a:t>JRuby</a:t>
            </a:r>
            <a:r>
              <a:rPr lang="en-US" dirty="0"/>
              <a:t>/</a:t>
            </a:r>
            <a:r>
              <a:rPr lang="en-US" dirty="0" err="1"/>
              <a:t>Jython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Less than perfect: complex, suboptimal performance, technical limitations, variations in approach, complex runtime environments, complex testing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5126" name="Picture 6" descr="https://s14-eu5.startpage.com/cgi-bin/serveimage?url=https%3A%2F%2Fencrypted-tbn0.gstatic.com%2Fimages%3Fq%3Dtbn%3AANd9GcSMYv6k_c4LQtKP-3rD3pNGFVQpc__QgUmDIwDoXrOanleXK2m04Q&amp;sp=21c0606754f8de5318ef7a16cb631dd3&amp;anticache=349414">
            <a:extLst>
              <a:ext uri="{FF2B5EF4-FFF2-40B4-BE49-F238E27FC236}">
                <a16:creationId xmlns:a16="http://schemas.microsoft.com/office/drawing/2014/main" id="{900C6E95-C096-4C29-BECB-DA3BEDC2C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120" y="1828800"/>
            <a:ext cx="1004662" cy="66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802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languages</a:t>
            </a:r>
            <a:r>
              <a:rPr lang="nl-NL" dirty="0"/>
              <a:t> are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express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communicate</a:t>
            </a:r>
            <a:r>
              <a:rPr lang="nl-NL" dirty="0"/>
              <a:t>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similar</a:t>
            </a:r>
            <a:r>
              <a:rPr lang="nl-NL" dirty="0"/>
              <a:t> </a:t>
            </a:r>
            <a:r>
              <a:rPr lang="nl-NL" dirty="0" err="1"/>
              <a:t>concepts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B8A2C1-4911-413E-9EB3-8FA54FD60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DE99EA0-50CA-474B-941C-4112BC898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030" name="Picture 6" descr="https://s14-eu5.startpage.com/cgi-bin/serveimage?url=http%3A%2F%2Fifw.org.pl%2Fwp-content%2Fuploads%2F2018%2F09%2Fgroup-1825513_640.jpg&amp;sp=ee899c34687bb1baf3fc68b5bfffd380&amp;anticache=869572">
            <a:extLst>
              <a:ext uri="{FF2B5EF4-FFF2-40B4-BE49-F238E27FC236}">
                <a16:creationId xmlns:a16="http://schemas.microsoft.com/office/drawing/2014/main" id="{D130ED6A-5A4F-4483-9049-F317F2900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751" y="2244548"/>
            <a:ext cx="609600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Up 8">
            <a:extLst>
              <a:ext uri="{FF2B5EF4-FFF2-40B4-BE49-F238E27FC236}">
                <a16:creationId xmlns:a16="http://schemas.microsoft.com/office/drawing/2014/main" id="{EA73737D-336C-4697-AA77-08B543044CA0}"/>
              </a:ext>
            </a:extLst>
          </p:cNvPr>
          <p:cNvSpPr/>
          <p:nvPr/>
        </p:nvSpPr>
        <p:spPr>
          <a:xfrm>
            <a:off x="2593427" y="1782493"/>
            <a:ext cx="4162097" cy="504000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86491475-766D-432F-A299-7AA33B2835A9}"/>
              </a:ext>
            </a:extLst>
          </p:cNvPr>
          <p:cNvSpPr/>
          <p:nvPr/>
        </p:nvSpPr>
        <p:spPr>
          <a:xfrm>
            <a:off x="3519652" y="1043936"/>
            <a:ext cx="2904796" cy="630621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Meta Language (</a:t>
            </a:r>
            <a:r>
              <a:rPr lang="nl-NL" err="1"/>
              <a:t>concepts</a:t>
            </a:r>
            <a:r>
              <a:rPr lang="nl-NL"/>
              <a:t>, </a:t>
            </a:r>
            <a:r>
              <a:rPr lang="nl-NL" err="1"/>
              <a:t>grammar</a:t>
            </a:r>
            <a:r>
              <a:rPr lang="nl-NL"/>
              <a:t>, </a:t>
            </a:r>
            <a:r>
              <a:rPr lang="nl-NL" err="1"/>
              <a:t>structure</a:t>
            </a:r>
            <a:r>
              <a:rPr lang="nl-NL"/>
              <a:t>)</a:t>
            </a:r>
            <a:endParaRPr lang="en-NL"/>
          </a:p>
        </p:txBody>
      </p:sp>
      <p:pic>
        <p:nvPicPr>
          <p:cNvPr id="13" name="Picture 2" descr="https://s14-eu5.startpage.com/cgi-bin/serveimage?url=http%3A%2F%2Fwww.ldolphin.org%2Ftowerbabel.jpg&amp;sp=45e8c09bda1f82c9c1512a209a1471f3&amp;anticache=666118">
            <a:extLst>
              <a:ext uri="{FF2B5EF4-FFF2-40B4-BE49-F238E27FC236}">
                <a16:creationId xmlns:a16="http://schemas.microsoft.com/office/drawing/2014/main" id="{A445775F-9D26-4896-B910-59BE1B786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42" y="3989508"/>
            <a:ext cx="1150415" cy="86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A flag featuring both cross and saltire in red, white and blue">
            <a:extLst>
              <a:ext uri="{FF2B5EF4-FFF2-40B4-BE49-F238E27FC236}">
                <a16:creationId xmlns:a16="http://schemas.microsoft.com/office/drawing/2014/main" id="{1BBBDA53-B29F-4DC1-9F50-0FE5B912B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353" y="3509347"/>
            <a:ext cx="358610" cy="210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Flag of France">
            <a:extLst>
              <a:ext uri="{FF2B5EF4-FFF2-40B4-BE49-F238E27FC236}">
                <a16:creationId xmlns:a16="http://schemas.microsoft.com/office/drawing/2014/main" id="{FEA9B701-FF25-4B83-BF73-6701F601B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982" y="2721120"/>
            <a:ext cx="300542" cy="2323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Flag of Germany">
            <a:extLst>
              <a:ext uri="{FF2B5EF4-FFF2-40B4-BE49-F238E27FC236}">
                <a16:creationId xmlns:a16="http://schemas.microsoft.com/office/drawing/2014/main" id="{7C345958-3518-432E-8693-A42E27DBC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051" y="3772835"/>
            <a:ext cx="378396" cy="264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Flag of Russia">
            <a:extLst>
              <a:ext uri="{FF2B5EF4-FFF2-40B4-BE49-F238E27FC236}">
                <a16:creationId xmlns:a16="http://schemas.microsoft.com/office/drawing/2014/main" id="{78E5061A-DC2F-43EE-9749-B4E131057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375" y="2761123"/>
            <a:ext cx="407710" cy="31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Flag of Bosnia and Herzegovina">
            <a:extLst>
              <a:ext uri="{FF2B5EF4-FFF2-40B4-BE49-F238E27FC236}">
                <a16:creationId xmlns:a16="http://schemas.microsoft.com/office/drawing/2014/main" id="{29855622-9A17-4A69-B8F8-737ABB7E0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752" y="3189238"/>
            <a:ext cx="620689" cy="364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Flag of the Netherlands">
            <a:extLst>
              <a:ext uri="{FF2B5EF4-FFF2-40B4-BE49-F238E27FC236}">
                <a16:creationId xmlns:a16="http://schemas.microsoft.com/office/drawing/2014/main" id="{E96F2CA8-C052-4367-80E8-BEFBAE758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969" y="3210140"/>
            <a:ext cx="620689" cy="479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8" descr="Flag of Italy">
            <a:extLst>
              <a:ext uri="{FF2B5EF4-FFF2-40B4-BE49-F238E27FC236}">
                <a16:creationId xmlns:a16="http://schemas.microsoft.com/office/drawing/2014/main" id="{04AFB561-C3B4-482C-B1B2-CBA2F67AE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801" y="2784598"/>
            <a:ext cx="425958" cy="3293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Flag of Spain">
            <a:extLst>
              <a:ext uri="{FF2B5EF4-FFF2-40B4-BE49-F238E27FC236}">
                <a16:creationId xmlns:a16="http://schemas.microsoft.com/office/drawing/2014/main" id="{066D52DF-8085-4446-9E51-A02F84E42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564" y="2912289"/>
            <a:ext cx="381535" cy="295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05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programming</a:t>
            </a:r>
            <a:r>
              <a:rPr lang="nl-NL" dirty="0"/>
              <a:t> </a:t>
            </a:r>
            <a:r>
              <a:rPr lang="nl-NL" dirty="0" err="1"/>
              <a:t>languages</a:t>
            </a:r>
            <a:r>
              <a:rPr lang="nl-NL" dirty="0"/>
              <a:t> are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express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execute</a:t>
            </a:r>
            <a:r>
              <a:rPr lang="nl-NL" dirty="0"/>
              <a:t>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similar</a:t>
            </a:r>
            <a:r>
              <a:rPr lang="nl-NL" dirty="0"/>
              <a:t> </a:t>
            </a:r>
            <a:r>
              <a:rPr lang="nl-NL" dirty="0" err="1"/>
              <a:t>concepts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DED7DC-4E5B-4079-B7F7-9D8A319B1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DE99EA0-50CA-474B-941C-4112BC898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030" name="Picture 6" descr="https://s14-eu5.startpage.com/cgi-bin/serveimage?url=http%3A%2F%2Fifw.org.pl%2Fwp-content%2Fuploads%2F2018%2F09%2Fgroup-1825513_640.jpg&amp;sp=ee899c34687bb1baf3fc68b5bfffd380&amp;anticache=869572">
            <a:extLst>
              <a:ext uri="{FF2B5EF4-FFF2-40B4-BE49-F238E27FC236}">
                <a16:creationId xmlns:a16="http://schemas.microsoft.com/office/drawing/2014/main" id="{D130ED6A-5A4F-4483-9049-F317F2900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751" y="2210992"/>
            <a:ext cx="609600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Up 8">
            <a:extLst>
              <a:ext uri="{FF2B5EF4-FFF2-40B4-BE49-F238E27FC236}">
                <a16:creationId xmlns:a16="http://schemas.microsoft.com/office/drawing/2014/main" id="{EA73737D-336C-4697-AA77-08B543044CA0}"/>
              </a:ext>
            </a:extLst>
          </p:cNvPr>
          <p:cNvSpPr/>
          <p:nvPr/>
        </p:nvSpPr>
        <p:spPr>
          <a:xfrm>
            <a:off x="2593427" y="1782493"/>
            <a:ext cx="4162097" cy="504000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86491475-766D-432F-A299-7AA33B2835A9}"/>
              </a:ext>
            </a:extLst>
          </p:cNvPr>
          <p:cNvSpPr/>
          <p:nvPr/>
        </p:nvSpPr>
        <p:spPr>
          <a:xfrm>
            <a:off x="3322041" y="1043936"/>
            <a:ext cx="3488301" cy="630621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Abstract Syntax Tree (variables, loops, </a:t>
            </a:r>
            <a:r>
              <a:rPr lang="nl-NL" dirty="0" err="1"/>
              <a:t>conditions</a:t>
            </a:r>
            <a:r>
              <a:rPr lang="nl-NL" dirty="0"/>
              <a:t>, calls, </a:t>
            </a:r>
            <a:r>
              <a:rPr lang="nl-NL" dirty="0" err="1"/>
              <a:t>arithmetic</a:t>
            </a:r>
            <a:r>
              <a:rPr lang="nl-NL" dirty="0"/>
              <a:t>)</a:t>
            </a:r>
            <a:endParaRPr lang="en-NL" dirty="0"/>
          </a:p>
        </p:txBody>
      </p:sp>
      <p:pic>
        <p:nvPicPr>
          <p:cNvPr id="14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7C147CBD-AAF3-4247-BF55-22DD5D660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254" y="3191859"/>
            <a:ext cx="1036958" cy="35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F47D75CF-F9B1-4EE7-8864-18114804B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765" y="2738608"/>
            <a:ext cx="733175" cy="41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https://s14-eu5.startpage.com/cgi-bin/serveimage?url=https%3A%2F%2Fih1.redbubble.net%2Fimage.522669522.1575%2Fmp%2C840x830%2Cmatte%2Cf8f8f8%2Ct-pad%2C750x1000%2Cf8f8f8.u4.jpg&amp;sp=1c27b392842d980f0834389e0703f79b&amp;anticache=239557">
            <a:extLst>
              <a:ext uri="{FF2B5EF4-FFF2-40B4-BE49-F238E27FC236}">
                <a16:creationId xmlns:a16="http://schemas.microsoft.com/office/drawing/2014/main" id="{9FE4B546-A7D1-43BB-964D-A5AA66346B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13153" r="7230" b="33134"/>
          <a:stretch/>
        </p:blipFill>
        <p:spPr bwMode="auto">
          <a:xfrm>
            <a:off x="7163754" y="3766578"/>
            <a:ext cx="276954" cy="23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DF422BAC-AE48-4923-9FE5-5F61D9205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602" y="3187665"/>
            <a:ext cx="420173" cy="42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https://s14-eu5.startpage.com/cgi-bin/serveimage?url=https%3A%2F%2Fupload.wikimedia.org%2Fwikipedia%2Fcommons%2Fthumb%2F3%2F36%2FGroovy-logo.svg%2F1200px-Groovy-logo.svg.png&amp;sp=e2b58407face7ee6bd6693e3edea11d5&amp;anticache=429612">
            <a:extLst>
              <a:ext uri="{FF2B5EF4-FFF2-40B4-BE49-F238E27FC236}">
                <a16:creationId xmlns:a16="http://schemas.microsoft.com/office/drawing/2014/main" id="{08C96A7C-A80A-4437-85B9-3DC6F91DE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881" y="2928216"/>
            <a:ext cx="559854" cy="27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https://s14-eu5.startpage.com/cgi-bin/serveimage?url=https%3A%2F%2Fmiro.medium.com%2Fmax%2F480%2F1%2A6J6mPSTvA4odwJ_GxeZg-g.png&amp;sp=9c92c5c3667eeb4f5bc30edb9b447152&amp;anticache=356702">
            <a:extLst>
              <a:ext uri="{FF2B5EF4-FFF2-40B4-BE49-F238E27FC236}">
                <a16:creationId xmlns:a16="http://schemas.microsoft.com/office/drawing/2014/main" id="{DA208449-705F-4001-900A-35C7FD2B1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371" y="2635268"/>
            <a:ext cx="970506" cy="48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 descr="https://s14-eu5.startpage.com/wikioimage/35e4caa3ab4a872292cb587b6e4ec893.png">
            <a:extLst>
              <a:ext uri="{FF2B5EF4-FFF2-40B4-BE49-F238E27FC236}">
                <a16:creationId xmlns:a16="http://schemas.microsoft.com/office/drawing/2014/main" id="{5193E2DA-453B-4111-A789-773ADE4D4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703" y="3397751"/>
            <a:ext cx="268892" cy="26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8202B687-5C46-4E5E-A872-00CC603FB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116" y="3419377"/>
            <a:ext cx="733175" cy="44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0" descr="https://s14-eu5.startpage.com/cgi-bin/serveimage?url=https%3A%2F%2Fraw.githubusercontent.com%2Fisocpp%2Flogos%2Fmaster%2Fcpp_logo.png&amp;sp=34086d7e3afe334b4087302ff1830fc6&amp;anticache=879999">
            <a:extLst>
              <a:ext uri="{FF2B5EF4-FFF2-40B4-BE49-F238E27FC236}">
                <a16:creationId xmlns:a16="http://schemas.microsoft.com/office/drawing/2014/main" id="{64133DEC-B108-473F-88DE-552BA8916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896" y="2613357"/>
            <a:ext cx="414832" cy="46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773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https://s14-eu5.startpage.com/cgi-bin/serveimage?url=https%3A%2F%2Fih1.redbubble.net%2Fimage.522669522.1575%2Fmp%2C840x830%2Cmatte%2Cf8f8f8%2Ct-pad%2C750x1000%2Cf8f8f8.u4.jpg&amp;sp=1c27b392842d980f0834389e0703f79b&amp;anticache=239557">
            <a:extLst>
              <a:ext uri="{FF2B5EF4-FFF2-40B4-BE49-F238E27FC236}">
                <a16:creationId xmlns:a16="http://schemas.microsoft.com/office/drawing/2014/main" id="{419880F6-099C-4439-B18B-358AF90D26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13153" r="7230" b="33134"/>
          <a:stretch/>
        </p:blipFill>
        <p:spPr bwMode="auto">
          <a:xfrm>
            <a:off x="5119186" y="3989290"/>
            <a:ext cx="1087383" cy="92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GraalVM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merge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Java Byte code </a:t>
            </a:r>
            <a:br>
              <a:rPr lang="nl-NL" dirty="0"/>
            </a:br>
            <a:r>
              <a:rPr lang="nl-NL" dirty="0" err="1"/>
              <a:t>derived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various</a:t>
            </a:r>
            <a:r>
              <a:rPr lang="nl-NL" dirty="0"/>
              <a:t> </a:t>
            </a:r>
            <a:r>
              <a:rPr lang="nl-NL" dirty="0" err="1"/>
              <a:t>origins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1600" dirty="0" err="1"/>
              <a:t>GraalVM</a:t>
            </a:r>
            <a:r>
              <a:rPr lang="nl-NL" sz="1600" dirty="0"/>
              <a:t> </a:t>
            </a:r>
            <a:r>
              <a:rPr lang="nl-NL" sz="1600" dirty="0" err="1"/>
              <a:t>provides</a:t>
            </a:r>
            <a:r>
              <a:rPr lang="nl-NL" sz="1600" dirty="0"/>
              <a:t> </a:t>
            </a:r>
            <a:r>
              <a:rPr lang="nl-NL" sz="1600" dirty="0" err="1"/>
              <a:t>programming</a:t>
            </a:r>
            <a:r>
              <a:rPr lang="nl-NL" sz="1600" dirty="0"/>
              <a:t> </a:t>
            </a:r>
            <a:r>
              <a:rPr lang="nl-NL" sz="1600" dirty="0" err="1"/>
              <a:t>constructs</a:t>
            </a:r>
            <a:br>
              <a:rPr lang="nl-NL" sz="1600" dirty="0"/>
            </a:br>
            <a:r>
              <a:rPr lang="nl-NL" sz="1600" dirty="0"/>
              <a:t>in </a:t>
            </a:r>
            <a:r>
              <a:rPr lang="nl-NL" sz="1600" dirty="0" err="1"/>
              <a:t>all</a:t>
            </a:r>
            <a:r>
              <a:rPr lang="nl-NL" sz="1600" dirty="0"/>
              <a:t> </a:t>
            </a:r>
            <a:r>
              <a:rPr lang="nl-NL" sz="1600" dirty="0" err="1"/>
              <a:t>supported</a:t>
            </a:r>
            <a:r>
              <a:rPr lang="nl-NL" sz="1600" dirty="0"/>
              <a:t> </a:t>
            </a:r>
            <a:r>
              <a:rPr lang="nl-NL" sz="1600" dirty="0" err="1"/>
              <a:t>languages</a:t>
            </a:r>
            <a:r>
              <a:rPr lang="nl-NL" sz="1600" dirty="0"/>
              <a:t> </a:t>
            </a:r>
            <a:r>
              <a:rPr lang="nl-NL" sz="1600" dirty="0" err="1"/>
              <a:t>to</a:t>
            </a:r>
            <a:r>
              <a:rPr lang="nl-NL" sz="1600" dirty="0"/>
              <a:t> make</a:t>
            </a:r>
            <a:br>
              <a:rPr lang="nl-NL" sz="1600" dirty="0"/>
            </a:br>
            <a:r>
              <a:rPr lang="nl-NL" sz="1600" dirty="0"/>
              <a:t>Polyglot call-outs, </a:t>
            </a:r>
            <a:r>
              <a:rPr lang="nl-NL" sz="1600" dirty="0" err="1"/>
              <a:t>evaluate</a:t>
            </a:r>
            <a:r>
              <a:rPr lang="nl-NL" sz="1600" dirty="0"/>
              <a:t> </a:t>
            </a:r>
            <a:r>
              <a:rPr lang="nl-NL" sz="1600" dirty="0" err="1"/>
              <a:t>embedded</a:t>
            </a:r>
            <a:br>
              <a:rPr lang="nl-NL" sz="1600" dirty="0"/>
            </a:br>
            <a:r>
              <a:rPr lang="nl-NL" sz="1600" dirty="0" err="1"/>
              <a:t>foreign</a:t>
            </a:r>
            <a:r>
              <a:rPr lang="nl-NL" sz="1600" dirty="0"/>
              <a:t> code </a:t>
            </a:r>
            <a:r>
              <a:rPr lang="nl-NL" sz="1600" dirty="0" err="1"/>
              <a:t>and</a:t>
            </a:r>
            <a:r>
              <a:rPr lang="nl-NL" sz="1600" dirty="0"/>
              <a:t> share data </a:t>
            </a:r>
            <a:r>
              <a:rPr lang="nl-NL" sz="1600" dirty="0" err="1"/>
              <a:t>across</a:t>
            </a:r>
            <a:br>
              <a:rPr lang="nl-NL" sz="1600" dirty="0"/>
            </a:br>
            <a:r>
              <a:rPr lang="nl-NL" sz="1600" dirty="0" err="1"/>
              <a:t>language</a:t>
            </a:r>
            <a:r>
              <a:rPr lang="nl-NL" sz="1600" dirty="0"/>
              <a:t> </a:t>
            </a:r>
            <a:r>
              <a:rPr lang="nl-NL" sz="1600" dirty="0" err="1"/>
              <a:t>contexts</a:t>
            </a:r>
            <a:endParaRPr lang="nl-NL" sz="1600" dirty="0"/>
          </a:p>
          <a:p>
            <a:r>
              <a:rPr lang="nl-NL" sz="1600" dirty="0" err="1"/>
              <a:t>Thus</a:t>
            </a:r>
            <a:r>
              <a:rPr lang="nl-NL" sz="1600" dirty="0"/>
              <a:t> </a:t>
            </a:r>
            <a:r>
              <a:rPr lang="nl-NL" sz="1600" dirty="0" err="1"/>
              <a:t>enabling</a:t>
            </a:r>
            <a:r>
              <a:rPr lang="nl-NL" sz="1600" dirty="0"/>
              <a:t> </a:t>
            </a:r>
            <a:r>
              <a:rPr lang="nl-NL" sz="1600" dirty="0" err="1"/>
              <a:t>interoperability</a:t>
            </a:r>
            <a:endParaRPr lang="en-NL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9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F22DBC67-8B79-4A51-AD4E-996998AF0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863" y="2118110"/>
            <a:ext cx="14287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B6C34D9E-F70B-41D5-B104-6A4A2CEAB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093" y="2238296"/>
            <a:ext cx="710923" cy="71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86FD2CF-3136-40DD-A638-37C7D0E2000E}"/>
              </a:ext>
            </a:extLst>
          </p:cNvPr>
          <p:cNvGrpSpPr/>
          <p:nvPr/>
        </p:nvGrpSpPr>
        <p:grpSpPr>
          <a:xfrm rot="20758321">
            <a:off x="7394365" y="2524625"/>
            <a:ext cx="660103" cy="565381"/>
            <a:chOff x="5457783" y="3422637"/>
            <a:chExt cx="1106568" cy="897242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B4CDC4B0-77E1-4D73-86BB-AA60527142D6}"/>
                </a:ext>
              </a:extLst>
            </p:cNvPr>
            <p:cNvSpPr/>
            <p:nvPr/>
          </p:nvSpPr>
          <p:spPr>
            <a:xfrm>
              <a:off x="5549257" y="3422637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6D49EDF4-096B-4595-AE5E-F78B1BBAE866}"/>
                </a:ext>
              </a:extLst>
            </p:cNvPr>
            <p:cNvSpPr/>
            <p:nvPr/>
          </p:nvSpPr>
          <p:spPr>
            <a:xfrm flipH="1">
              <a:off x="5457783" y="3873830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304F342-5560-4B22-B950-FEEDD1B857BC}"/>
              </a:ext>
            </a:extLst>
          </p:cNvPr>
          <p:cNvSpPr/>
          <p:nvPr/>
        </p:nvSpPr>
        <p:spPr>
          <a:xfrm>
            <a:off x="6267191" y="2351384"/>
            <a:ext cx="1076807" cy="103731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GraalVM</a:t>
            </a:r>
            <a:r>
              <a:rPr lang="nl-NL"/>
              <a:t> Polyglot</a:t>
            </a:r>
            <a:endParaRPr lang="en-NL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20FA613-8C64-49C9-A47C-029C6F02CF5D}"/>
              </a:ext>
            </a:extLst>
          </p:cNvPr>
          <p:cNvGrpSpPr/>
          <p:nvPr/>
        </p:nvGrpSpPr>
        <p:grpSpPr>
          <a:xfrm>
            <a:off x="5550580" y="2676040"/>
            <a:ext cx="660103" cy="565381"/>
            <a:chOff x="3091460" y="3467373"/>
            <a:chExt cx="1106568" cy="897242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3B77B444-B5B3-41A6-B29F-469974FB7BAB}"/>
                </a:ext>
              </a:extLst>
            </p:cNvPr>
            <p:cNvSpPr/>
            <p:nvPr/>
          </p:nvSpPr>
          <p:spPr>
            <a:xfrm>
              <a:off x="3182934" y="3467373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2A8795C7-3760-4404-811D-4ED6024CC1AD}"/>
                </a:ext>
              </a:extLst>
            </p:cNvPr>
            <p:cNvSpPr/>
            <p:nvPr/>
          </p:nvSpPr>
          <p:spPr>
            <a:xfrm flipH="1">
              <a:off x="3091460" y="3918566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6146" name="Picture 2" descr="https://s14-eu5.startpage.com/cgi-bin/serveimage?url=https%3A%2F%2Ffuzati.com%2Fwp-content%2Fuploads%2F2016%2F12%2FRuby-Logo.png&amp;sp=b162e3baf55d39592ffbb2b742927a03&amp;anticache=672330">
            <a:extLst>
              <a:ext uri="{FF2B5EF4-FFF2-40B4-BE49-F238E27FC236}">
                <a16:creationId xmlns:a16="http://schemas.microsoft.com/office/drawing/2014/main" id="{57EEA7AE-19F0-46EA-984B-9E9EC1412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216" y="1080827"/>
            <a:ext cx="897652" cy="62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06D0DC5-C5A1-4AC8-BA71-19A4B34A9741}"/>
              </a:ext>
            </a:extLst>
          </p:cNvPr>
          <p:cNvGrpSpPr/>
          <p:nvPr/>
        </p:nvGrpSpPr>
        <p:grpSpPr>
          <a:xfrm rot="14536893">
            <a:off x="5900469" y="1863451"/>
            <a:ext cx="697284" cy="535233"/>
            <a:chOff x="3243860" y="3619773"/>
            <a:chExt cx="1106568" cy="897242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E141363E-4AC2-48F9-B80C-B18E9906F20B}"/>
                </a:ext>
              </a:extLst>
            </p:cNvPr>
            <p:cNvSpPr/>
            <p:nvPr/>
          </p:nvSpPr>
          <p:spPr>
            <a:xfrm>
              <a:off x="3335334" y="3619773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ABA5C109-A883-4057-8BE6-98D6F927B87D}"/>
                </a:ext>
              </a:extLst>
            </p:cNvPr>
            <p:cNvSpPr/>
            <p:nvPr/>
          </p:nvSpPr>
          <p:spPr>
            <a:xfrm flipH="1">
              <a:off x="3243860" y="4070966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6148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6B8B600A-ABD2-48FD-AAC6-BBD7B0924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425" y="4088654"/>
            <a:ext cx="1730631" cy="58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8E9196B-C4E3-4E4E-9D5D-9B2A964E8E07}"/>
              </a:ext>
            </a:extLst>
          </p:cNvPr>
          <p:cNvGrpSpPr/>
          <p:nvPr/>
        </p:nvGrpSpPr>
        <p:grpSpPr>
          <a:xfrm rot="14630362">
            <a:off x="7007665" y="3228484"/>
            <a:ext cx="740774" cy="885524"/>
            <a:chOff x="3243860" y="3619779"/>
            <a:chExt cx="1175584" cy="1484457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72BF45D4-F889-4C50-AEAB-F7597D4D60AE}"/>
                </a:ext>
              </a:extLst>
            </p:cNvPr>
            <p:cNvSpPr/>
            <p:nvPr/>
          </p:nvSpPr>
          <p:spPr>
            <a:xfrm>
              <a:off x="3335333" y="3619779"/>
              <a:ext cx="1015096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2B1895AA-4106-46D1-93D7-8C1AD4E21672}"/>
                </a:ext>
              </a:extLst>
            </p:cNvPr>
            <p:cNvSpPr/>
            <p:nvPr/>
          </p:nvSpPr>
          <p:spPr>
            <a:xfrm flipH="1">
              <a:off x="3243860" y="4070966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9" name="Arrow: Right 48">
              <a:extLst>
                <a:ext uri="{FF2B5EF4-FFF2-40B4-BE49-F238E27FC236}">
                  <a16:creationId xmlns:a16="http://schemas.microsoft.com/office/drawing/2014/main" id="{F6C43691-FBB2-466C-80C1-E1AAB850B3D7}"/>
                </a:ext>
              </a:extLst>
            </p:cNvPr>
            <p:cNvSpPr/>
            <p:nvPr/>
          </p:nvSpPr>
          <p:spPr>
            <a:xfrm rot="19830443">
              <a:off x="3404348" y="4658187"/>
              <a:ext cx="1015096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CE63A00-3BA3-4B84-B79F-5E5CD0ECB5E5}"/>
              </a:ext>
            </a:extLst>
          </p:cNvPr>
          <p:cNvGrpSpPr/>
          <p:nvPr/>
        </p:nvGrpSpPr>
        <p:grpSpPr>
          <a:xfrm rot="18199741">
            <a:off x="5921621" y="3537074"/>
            <a:ext cx="697284" cy="535233"/>
            <a:chOff x="3243860" y="3619773"/>
            <a:chExt cx="1106568" cy="897242"/>
          </a:xfrm>
        </p:grpSpPr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228DAE59-6D54-4B03-BAD5-A900A3F8BE3D}"/>
                </a:ext>
              </a:extLst>
            </p:cNvPr>
            <p:cNvSpPr/>
            <p:nvPr/>
          </p:nvSpPr>
          <p:spPr>
            <a:xfrm>
              <a:off x="3335334" y="3619773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151FC608-D7FC-4CAB-BDA4-382893584D7D}"/>
                </a:ext>
              </a:extLst>
            </p:cNvPr>
            <p:cNvSpPr/>
            <p:nvPr/>
          </p:nvSpPr>
          <p:spPr>
            <a:xfrm flipH="1">
              <a:off x="3243860" y="4070966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6154" name="Picture 10" descr="https://s14-eu5.startpage.com/cgi-bin/serveimage?url=https%3A%2F%2Fupload.wikimedia.org%2Fwikipedia%2Fcommons%2Fthumb%2F3%2F36%2FGroovy-logo.svg%2F1200px-Groovy-logo.svg.png&amp;sp=e2b58407face7ee6bd6693e3edea11d5&amp;anticache=429612">
            <a:extLst>
              <a:ext uri="{FF2B5EF4-FFF2-40B4-BE49-F238E27FC236}">
                <a16:creationId xmlns:a16="http://schemas.microsoft.com/office/drawing/2014/main" id="{05C6B297-65D8-4E44-A680-49820C36A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411" y="2803273"/>
            <a:ext cx="1363647" cy="68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ttps://s14-eu5.startpage.com/cgi-bin/serveimage?url=https%3A%2F%2Fmiro.medium.com%2Fmax%2F480%2F1%2A6J6mPSTvA4odwJ_GxeZg-g.png&amp;sp=9c92c5c3667eeb4f5bc30edb9b447152&amp;anticache=356702">
            <a:extLst>
              <a:ext uri="{FF2B5EF4-FFF2-40B4-BE49-F238E27FC236}">
                <a16:creationId xmlns:a16="http://schemas.microsoft.com/office/drawing/2014/main" id="{C454DB9A-17E3-48F5-85A1-EEE2CC81C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618" y="3279412"/>
            <a:ext cx="1535151" cy="76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https://s14-eu5.startpage.com/cgi-bin/serveimage?url=https%3A%2F%2Fupload.wikimedia.org%2Fwikipedia%2Fen%2F8%2F85%2FScala_logo.png&amp;sp=8adaa16219cc85fb2f2beb7a293d2330&amp;anticache=903441">
            <a:extLst>
              <a:ext uri="{FF2B5EF4-FFF2-40B4-BE49-F238E27FC236}">
                <a16:creationId xmlns:a16="http://schemas.microsoft.com/office/drawing/2014/main" id="{75B4489F-1FEB-4E84-A653-43AF625F9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62" y="2991412"/>
            <a:ext cx="1246084" cy="51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Arrow: Right 35">
            <a:extLst>
              <a:ext uri="{FF2B5EF4-FFF2-40B4-BE49-F238E27FC236}">
                <a16:creationId xmlns:a16="http://schemas.microsoft.com/office/drawing/2014/main" id="{7E0206CB-54DF-4B6C-848E-1547318B5392}"/>
              </a:ext>
            </a:extLst>
          </p:cNvPr>
          <p:cNvSpPr/>
          <p:nvPr/>
        </p:nvSpPr>
        <p:spPr>
          <a:xfrm rot="18804361">
            <a:off x="7012927" y="2066849"/>
            <a:ext cx="605536" cy="281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160" name="Picture 16" descr="https://s14-eu5.startpage.com/wikioimage/35e4caa3ab4a872292cb587b6e4ec893.png">
            <a:extLst>
              <a:ext uri="{FF2B5EF4-FFF2-40B4-BE49-F238E27FC236}">
                <a16:creationId xmlns:a16="http://schemas.microsoft.com/office/drawing/2014/main" id="{C9FB87E4-134A-40D9-832D-C3D4CD6D8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407" y="805785"/>
            <a:ext cx="454277" cy="45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https://s14-eu5.startpage.com/cgi-bin/serveimage?url=https%3A%2F%2Fllvm.org%2Fimg%2FLLVM-Logo-Derivative-1.png&amp;sp=93a0b7ebcd9a30d5a9ab08f0f5c238e8&amp;anticache=380622">
            <a:extLst>
              <a:ext uri="{FF2B5EF4-FFF2-40B4-BE49-F238E27FC236}">
                <a16:creationId xmlns:a16="http://schemas.microsoft.com/office/drawing/2014/main" id="{5C760D87-8D41-4088-8ACE-888A31DB8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170" y="1473746"/>
            <a:ext cx="710923" cy="503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https://s14-eu5.startpage.com/cgi-bin/serveimage?url=https%3A%2F%2Fencrypted-tbn0.gstatic.com%2Fimages%3Fq%3Dtbn%3AANd9GcS4Mgykegd7Wblg6dSAz8hvQD4sK0pZgs0Kt85njX3A80SBLpA&amp;sp=50e94963e01bf3e5ae78227ecb236529&amp;anticache=751384">
            <a:extLst>
              <a:ext uri="{FF2B5EF4-FFF2-40B4-BE49-F238E27FC236}">
                <a16:creationId xmlns:a16="http://schemas.microsoft.com/office/drawing/2014/main" id="{A171F542-9E6D-45FB-9336-E6A22F6A9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592" y="817285"/>
            <a:ext cx="575659" cy="32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156ABE47-F8A6-4374-B41E-06C644CEE180}"/>
              </a:ext>
            </a:extLst>
          </p:cNvPr>
          <p:cNvGrpSpPr/>
          <p:nvPr/>
        </p:nvGrpSpPr>
        <p:grpSpPr>
          <a:xfrm rot="18171729">
            <a:off x="7702732" y="1307968"/>
            <a:ext cx="263795" cy="185196"/>
            <a:chOff x="5457783" y="3422637"/>
            <a:chExt cx="1106568" cy="897242"/>
          </a:xfrm>
        </p:grpSpPr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617D2293-A099-4D4F-8546-4EC1B8D684A6}"/>
                </a:ext>
              </a:extLst>
            </p:cNvPr>
            <p:cNvSpPr/>
            <p:nvPr/>
          </p:nvSpPr>
          <p:spPr>
            <a:xfrm>
              <a:off x="5549257" y="3422637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CEB68D27-97D3-4713-BE81-940C6535752C}"/>
                </a:ext>
              </a:extLst>
            </p:cNvPr>
            <p:cNvSpPr/>
            <p:nvPr/>
          </p:nvSpPr>
          <p:spPr>
            <a:xfrm flipH="1">
              <a:off x="5457783" y="3873830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D5D1978-3224-408D-A33C-54518E90A19D}"/>
              </a:ext>
            </a:extLst>
          </p:cNvPr>
          <p:cNvSpPr txBox="1"/>
          <p:nvPr/>
        </p:nvSpPr>
        <p:spPr>
          <a:xfrm>
            <a:off x="7919987" y="621412"/>
            <a:ext cx="54021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/>
              <a:t>Fortran</a:t>
            </a:r>
            <a:endParaRPr lang="en-NL" sz="1300" err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21F53B0-7F5B-4067-8003-48D97062A708}"/>
              </a:ext>
            </a:extLst>
          </p:cNvPr>
          <p:cNvSpPr txBox="1"/>
          <p:nvPr/>
        </p:nvSpPr>
        <p:spPr>
          <a:xfrm rot="5400000">
            <a:off x="7394197" y="954775"/>
            <a:ext cx="54662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err="1"/>
              <a:t>Haskell</a:t>
            </a:r>
            <a:endParaRPr lang="en-NL" sz="1300" err="1"/>
          </a:p>
        </p:txBody>
      </p:sp>
      <p:pic>
        <p:nvPicPr>
          <p:cNvPr id="6168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DAFFEF72-7528-402E-802C-556F2F50B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147" y="3483913"/>
            <a:ext cx="1093898" cy="67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https://s14-eu5.startpage.com/cgi-bin/serveimage?url=https%3A%2F%2Fraw.githubusercontent.com%2Fisocpp%2Flogos%2Fmaster%2Fcpp_logo.png&amp;sp=34086d7e3afe334b4087302ff1830fc6&amp;anticache=879999">
            <a:extLst>
              <a:ext uri="{FF2B5EF4-FFF2-40B4-BE49-F238E27FC236}">
                <a16:creationId xmlns:a16="http://schemas.microsoft.com/office/drawing/2014/main" id="{47B0CF16-718F-48BB-AF40-914977764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543" y="1071593"/>
            <a:ext cx="523028" cy="58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722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CC3F1-F684-4520-A70A-A8455583A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>
                <a:latin typeface="Robot"/>
              </a:rPr>
              <a:t>Overview</a:t>
            </a:r>
            <a:endParaRPr lang="en-US">
              <a:latin typeface="Robo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6E0D4-EE1F-4355-8FC2-7EE488A46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816D08-4737-4BE3-8B06-20C0F60E4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Developer MeetUp: Getting Started with GraalVM Polyglot Programming</a:t>
            </a:r>
            <a:endParaRPr kumimoji="0" lang="nl-NL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BA0FE9-923F-422C-961E-3083F2C40EDA}"/>
              </a:ext>
            </a:extLst>
          </p:cNvPr>
          <p:cNvSpPr/>
          <p:nvPr/>
        </p:nvSpPr>
        <p:spPr>
          <a:xfrm>
            <a:off x="2731765" y="2475674"/>
            <a:ext cx="385623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Serverless Java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23C2B7-FFD3-4FC9-97A2-BEEA992C1D1D}"/>
              </a:ext>
            </a:extLst>
          </p:cNvPr>
          <p:cNvSpPr/>
          <p:nvPr/>
        </p:nvSpPr>
        <p:spPr>
          <a:xfrm rot="5400000">
            <a:off x="7283574" y="1536427"/>
            <a:ext cx="29161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Polyglot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F39113-E475-4007-9BED-0DA9A6E22C71}"/>
              </a:ext>
            </a:extLst>
          </p:cNvPr>
          <p:cNvSpPr/>
          <p:nvPr/>
        </p:nvSpPr>
        <p:spPr>
          <a:xfrm>
            <a:off x="1163112" y="3811381"/>
            <a:ext cx="7609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Next Gen JIT Compiler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ED7656-4166-4D1B-A8C0-C7CB7F5B024A}"/>
              </a:ext>
            </a:extLst>
          </p:cNvPr>
          <p:cNvSpPr/>
          <p:nvPr/>
        </p:nvSpPr>
        <p:spPr>
          <a:xfrm rot="19768303">
            <a:off x="8875" y="1004603"/>
            <a:ext cx="480131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>
                <a:ln/>
                <a:solidFill>
                  <a:schemeClr val="accent3"/>
                </a:solidFill>
                <a:effectLst/>
              </a:rPr>
              <a:t>Native Binary </a:t>
            </a:r>
          </a:p>
          <a:p>
            <a:pPr algn="ctr"/>
            <a:r>
              <a:rPr lang="en-US" sz="5400" b="1" cap="none" spc="0">
                <a:ln/>
                <a:solidFill>
                  <a:schemeClr val="accent3"/>
                </a:solidFill>
                <a:effectLst/>
              </a:rPr>
              <a:t>Executables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5B52C3-192E-41BE-B2F1-CD07E4D7886F}"/>
              </a:ext>
            </a:extLst>
          </p:cNvPr>
          <p:cNvSpPr/>
          <p:nvPr/>
        </p:nvSpPr>
        <p:spPr>
          <a:xfrm>
            <a:off x="2465664" y="3368093"/>
            <a:ext cx="534633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cap="none" spc="0">
                <a:ln/>
                <a:solidFill>
                  <a:schemeClr val="accent4"/>
                </a:solidFill>
                <a:effectLst/>
              </a:rPr>
              <a:t>JavaScript, Python, Ruby, R, C/C++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D1C4F8-B77D-4750-A0E1-D3C5C9944EA5}"/>
              </a:ext>
            </a:extLst>
          </p:cNvPr>
          <p:cNvSpPr/>
          <p:nvPr/>
        </p:nvSpPr>
        <p:spPr>
          <a:xfrm>
            <a:off x="4640930" y="650513"/>
            <a:ext cx="298511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Lean Run Time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CA4D95-9D65-42E2-AE3E-E5874B2C57D7}"/>
              </a:ext>
            </a:extLst>
          </p:cNvPr>
          <p:cNvSpPr/>
          <p:nvPr/>
        </p:nvSpPr>
        <p:spPr>
          <a:xfrm>
            <a:off x="4189764" y="1545167"/>
            <a:ext cx="385623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>
                <a:ln w="0"/>
                <a:solidFill>
                  <a:schemeClr val="tx2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Custom DSL</a:t>
            </a:r>
          </a:p>
        </p:txBody>
      </p:sp>
    </p:spTree>
    <p:extLst>
      <p:ext uri="{BB962C8B-B14F-4D97-AF65-F5344CB8AC3E}">
        <p14:creationId xmlns:p14="http://schemas.microsoft.com/office/powerpoint/2010/main" val="2554785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7FACA-B8C5-4C36-9BAA-33CF7ED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GraalVM</a:t>
            </a:r>
            <a:r>
              <a:rPr lang="nl-NL" dirty="0"/>
              <a:t> Polyglot </a:t>
            </a:r>
            <a:r>
              <a:rPr lang="nl-NL" dirty="0" err="1"/>
              <a:t>Interoperability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32212-61AF-4F7C-AA32-B8A8F7D05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nl-NL" dirty="0"/>
              <a:t>Java =&gt; </a:t>
            </a:r>
            <a:r>
              <a:rPr lang="nl-NL" dirty="0" err="1"/>
              <a:t>JavaScript</a:t>
            </a:r>
            <a:endParaRPr lang="nl-NL" dirty="0"/>
          </a:p>
          <a:p>
            <a:pPr marL="342900" indent="-342900">
              <a:buFont typeface="+mj-lt"/>
              <a:buAutoNum type="arabicPeriod"/>
            </a:pPr>
            <a:r>
              <a:rPr lang="nl-NL" dirty="0"/>
              <a:t>Java =&gt; </a:t>
            </a:r>
            <a:r>
              <a:rPr lang="nl-NL" dirty="0" err="1"/>
              <a:t>Any</a:t>
            </a:r>
            <a:r>
              <a:rPr lang="nl-NL" dirty="0"/>
              <a:t> </a:t>
            </a:r>
            <a:r>
              <a:rPr lang="nl-NL" dirty="0" err="1"/>
              <a:t>Truffle</a:t>
            </a:r>
            <a:r>
              <a:rPr lang="nl-NL" dirty="0"/>
              <a:t> Language (Python, R, Ruby, </a:t>
            </a:r>
            <a:r>
              <a:rPr lang="nl-NL" dirty="0" err="1"/>
              <a:t>JavaScript</a:t>
            </a:r>
            <a:r>
              <a:rPr lang="nl-NL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nl-NL" dirty="0"/>
              <a:t>Native Image </a:t>
            </a:r>
            <a:r>
              <a:rPr lang="nl-NL" dirty="0" err="1"/>
              <a:t>generation</a:t>
            </a:r>
            <a:r>
              <a:rPr lang="nl-NL" dirty="0"/>
              <a:t> for Java Polyglot </a:t>
            </a:r>
            <a:r>
              <a:rPr lang="nl-NL" dirty="0" err="1"/>
              <a:t>application</a:t>
            </a:r>
            <a:endParaRPr lang="nl-NL" dirty="0"/>
          </a:p>
          <a:p>
            <a:pPr marL="342900" indent="-342900">
              <a:buFont typeface="+mj-lt"/>
              <a:buAutoNum type="arabicPeriod"/>
            </a:pPr>
            <a:endParaRPr lang="nl-NL" dirty="0"/>
          </a:p>
          <a:p>
            <a:pPr marL="342900" indent="-342900">
              <a:buFont typeface="+mj-lt"/>
              <a:buAutoNum type="arabicPeriod"/>
            </a:pPr>
            <a:r>
              <a:rPr lang="nl-NL" dirty="0"/>
              <a:t>Node / </a:t>
            </a:r>
            <a:r>
              <a:rPr lang="nl-NL" dirty="0" err="1"/>
              <a:t>JavaScript</a:t>
            </a:r>
            <a:r>
              <a:rPr lang="nl-NL" dirty="0"/>
              <a:t> =&gt; Java</a:t>
            </a:r>
          </a:p>
          <a:p>
            <a:pPr lvl="2"/>
            <a:r>
              <a:rPr lang="nl-NL" dirty="0"/>
              <a:t>Node / </a:t>
            </a:r>
            <a:r>
              <a:rPr lang="nl-NL" dirty="0" err="1"/>
              <a:t>JavaScript</a:t>
            </a:r>
            <a:r>
              <a:rPr lang="nl-NL" dirty="0"/>
              <a:t> =&gt; Java =&gt; </a:t>
            </a:r>
            <a:r>
              <a:rPr lang="nl-NL" dirty="0" err="1"/>
              <a:t>JavaScript</a:t>
            </a:r>
            <a:endParaRPr lang="nl-NL" dirty="0"/>
          </a:p>
          <a:p>
            <a:pPr marL="342900" indent="-342900">
              <a:buFont typeface="+mj-lt"/>
              <a:buAutoNum type="arabicPeriod"/>
            </a:pPr>
            <a:r>
              <a:rPr lang="nl-NL" dirty="0" err="1"/>
              <a:t>Any</a:t>
            </a:r>
            <a:r>
              <a:rPr lang="nl-NL" dirty="0"/>
              <a:t> </a:t>
            </a:r>
            <a:r>
              <a:rPr lang="nl-NL" dirty="0" err="1"/>
              <a:t>Truffle</a:t>
            </a:r>
            <a:r>
              <a:rPr lang="nl-NL" dirty="0"/>
              <a:t> Language (Python, R, Ruby, </a:t>
            </a:r>
            <a:r>
              <a:rPr lang="nl-NL" dirty="0" err="1"/>
              <a:t>JavaScript</a:t>
            </a:r>
            <a:r>
              <a:rPr lang="nl-NL" dirty="0"/>
              <a:t>) </a:t>
            </a:r>
            <a:r>
              <a:rPr lang="nl-NL" dirty="0">
                <a:sym typeface="Wingdings" panose="05000000000000000000" pitchFamily="2" charset="2"/>
              </a:rPr>
              <a:t> </a:t>
            </a:r>
            <a:r>
              <a:rPr lang="nl-NL" dirty="0" err="1">
                <a:sym typeface="Wingdings" panose="05000000000000000000" pitchFamily="2" charset="2"/>
              </a:rPr>
              <a:t>Any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Truffle</a:t>
            </a:r>
            <a:r>
              <a:rPr lang="nl-NL" dirty="0">
                <a:sym typeface="Wingdings" panose="05000000000000000000" pitchFamily="2" charset="2"/>
              </a:rPr>
              <a:t> Language</a:t>
            </a:r>
            <a:endParaRPr lang="nl-NL" dirty="0"/>
          </a:p>
          <a:p>
            <a:pPr marL="342900" indent="-342900">
              <a:buFont typeface="+mj-lt"/>
              <a:buAutoNum type="arabicPeriod"/>
            </a:pPr>
            <a:endParaRPr lang="nl-NL" dirty="0"/>
          </a:p>
          <a:p>
            <a:pPr marL="342900" indent="-342900">
              <a:buFont typeface="+mj-lt"/>
              <a:buAutoNum type="arabicPeriod"/>
            </a:pP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E155F4-3164-4249-B8E9-48FCDB12E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4414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The New </a:t>
            </a:r>
            <a:r>
              <a:rPr lang="nl-NL" err="1"/>
              <a:t>Beast</a:t>
            </a:r>
            <a:r>
              <a:rPr lang="nl-NL"/>
              <a:t> </a:t>
            </a:r>
            <a:r>
              <a:rPr lang="nl-NL" err="1"/>
              <a:t>between</a:t>
            </a:r>
            <a:r>
              <a:rPr lang="nl-NL"/>
              <a:t> Java </a:t>
            </a:r>
            <a:r>
              <a:rPr lang="nl-NL" err="1"/>
              <a:t>and</a:t>
            </a:r>
            <a:r>
              <a:rPr lang="nl-NL"/>
              <a:t> </a:t>
            </a:r>
            <a:r>
              <a:rPr lang="nl-NL" err="1"/>
              <a:t>JavaScript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Out go Rhino and </a:t>
            </a:r>
            <a:r>
              <a:rPr lang="en-US" err="1"/>
              <a:t>Nashorn</a:t>
            </a:r>
            <a:br>
              <a:rPr lang="en-US"/>
            </a:br>
            <a:br>
              <a:rPr lang="en-US"/>
            </a:br>
            <a:endParaRPr lang="en-US"/>
          </a:p>
          <a:p>
            <a:r>
              <a:rPr lang="en-US"/>
              <a:t>In comes </a:t>
            </a:r>
            <a:r>
              <a:rPr lang="en-US" err="1"/>
              <a:t>GraalVM</a:t>
            </a:r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026" name="Picture 2" descr="https://s14-eu5.startpage.com/cgi-bin/serveimage?url=https%3A%2F%2Fvignette.wikia.nocookie.net%2Fjumanji%2Fimages%2Fb%2Fb2%2FJumanji_Stampede.jpg%2Frevision%2Flatest%2Fscale-to-width-down%2F310%3Fcb%3D20180211110103&amp;sp=89e95dde84faa8997b2c0d3ffa6b55e2&amp;anticache=923082">
            <a:extLst>
              <a:ext uri="{FF2B5EF4-FFF2-40B4-BE49-F238E27FC236}">
                <a16:creationId xmlns:a16="http://schemas.microsoft.com/office/drawing/2014/main" id="{EBA0E654-292E-4C5B-9835-9B748DC8C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917" y="879552"/>
            <a:ext cx="295275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14-eu5.startpage.com/cgi-bin/serveimage?url=https%3A%2F%2Fvignette.wikia.nocookie.net%2Fgalactic-creatures%2Fimages%2F3%2F3f%2FAlbino_Rhinoceros.jpg%2Frevision%2Flatest%3Fcb%3D20180326142314&amp;sp=64847c3a8e635bad20c8d9750740b3f3&amp;anticache=729406">
            <a:extLst>
              <a:ext uri="{FF2B5EF4-FFF2-40B4-BE49-F238E27FC236}">
                <a16:creationId xmlns:a16="http://schemas.microsoft.com/office/drawing/2014/main" id="{AD7EE68A-F98C-4AD9-815C-22ABB6CFD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00" y="2251712"/>
            <a:ext cx="4653776" cy="259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88587E13-84FC-4EFD-AAE7-4B21CDBFB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800" y="3517519"/>
            <a:ext cx="14287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4313F371-DAEF-44EA-8698-4859D8E89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075" y="3311918"/>
            <a:ext cx="1211301" cy="121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A96986FB-8069-440A-A0D1-F2D82E540369}"/>
              </a:ext>
            </a:extLst>
          </p:cNvPr>
          <p:cNvSpPr/>
          <p:nvPr/>
        </p:nvSpPr>
        <p:spPr>
          <a:xfrm>
            <a:off x="6701550" y="3485906"/>
            <a:ext cx="1015094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C866014-6B74-422D-8541-BF20A94B699F}"/>
              </a:ext>
            </a:extLst>
          </p:cNvPr>
          <p:cNvSpPr/>
          <p:nvPr/>
        </p:nvSpPr>
        <p:spPr>
          <a:xfrm flipH="1">
            <a:off x="6610076" y="3937099"/>
            <a:ext cx="1015094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5" name="Picture 8" descr="https://s14-eu5.startpage.com/cgi-bin/serveimage?url=https%3A%2F%2Fencrypted-tbn0.gstatic.com%2Fimages%3Fq%3Dtbn%3AANd9GcS_pW7oUcUtBi2rhtDTJqGISC4ps_QssXXwr-kHj19uNiguR-mJWw&amp;sp=facf4b6623779f03c4672143218f19be&amp;anticache=103600">
            <a:extLst>
              <a:ext uri="{FF2B5EF4-FFF2-40B4-BE49-F238E27FC236}">
                <a16:creationId xmlns:a16="http://schemas.microsoft.com/office/drawing/2014/main" id="{D151AD83-BAF7-4A8E-9758-1C7914EDB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2" y="3823220"/>
            <a:ext cx="1032071" cy="110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57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From</a:t>
            </a:r>
            <a:r>
              <a:rPr lang="nl-NL"/>
              <a:t> Java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JavaScript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Evaluate JS snippets</a:t>
            </a:r>
          </a:p>
          <a:p>
            <a:r>
              <a:rPr lang="en-US"/>
              <a:t>Load and call JavaScript sources</a:t>
            </a:r>
          </a:p>
          <a:p>
            <a:r>
              <a:rPr lang="en-US"/>
              <a:t>Exchange data and objects back and forth</a:t>
            </a:r>
          </a:p>
          <a:p>
            <a:r>
              <a:rPr lang="en-US"/>
              <a:t>Allow JavaScript to callback to Java objects</a:t>
            </a:r>
          </a:p>
          <a:p>
            <a:r>
              <a:rPr lang="en-US"/>
              <a:t>Run multiple JavaScript threads in parallel</a:t>
            </a:r>
            <a:br>
              <a:rPr lang="en-US"/>
            </a:br>
            <a:br>
              <a:rPr lang="en-US"/>
            </a:br>
            <a:endParaRPr lang="en-US"/>
          </a:p>
          <a:p>
            <a:r>
              <a:rPr lang="en-US"/>
              <a:t>Note: what applies to JavaScript by and large applies to all languages that can run on </a:t>
            </a:r>
            <a:r>
              <a:rPr lang="en-US" err="1"/>
              <a:t>GraalVM</a:t>
            </a:r>
            <a:r>
              <a:rPr lang="en-US"/>
              <a:t> through Truffle</a:t>
            </a:r>
          </a:p>
          <a:p>
            <a:pPr lvl="1"/>
            <a:r>
              <a:rPr lang="en-US"/>
              <a:t>Including Python, R, Ruby, LLVM (C/C++, Rust, Swift,…)</a:t>
            </a:r>
          </a:p>
          <a:p>
            <a:pPr lvl="1"/>
            <a:r>
              <a:rPr lang="en-US"/>
              <a:t>Your own DSL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1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4085BFFC-34B2-459E-BC52-94FF15D97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954" y="3782820"/>
            <a:ext cx="1336086" cy="74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D9342F18-445D-4D8E-A5F5-58DED6397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060" y="3782820"/>
            <a:ext cx="822106" cy="82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060B8F0-AD30-452D-B016-00CDBF760D7E}"/>
              </a:ext>
            </a:extLst>
          </p:cNvPr>
          <p:cNvSpPr/>
          <p:nvPr/>
        </p:nvSpPr>
        <p:spPr>
          <a:xfrm>
            <a:off x="6894904" y="3984475"/>
            <a:ext cx="1015094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0603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0C7E77-F65F-4EB3-8278-EA0A22D19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249" y="876012"/>
            <a:ext cx="7483488" cy="32159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From</a:t>
            </a:r>
            <a:r>
              <a:rPr lang="nl-NL"/>
              <a:t> Java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JavaScript</a:t>
            </a:r>
            <a:br>
              <a:rPr lang="nl-NL"/>
            </a:br>
            <a:r>
              <a:rPr lang="nl-NL" err="1"/>
              <a:t>Evaluate</a:t>
            </a:r>
            <a:r>
              <a:rPr lang="nl-NL"/>
              <a:t> a Simple Code </a:t>
            </a:r>
            <a:r>
              <a:rPr lang="nl-NL" err="1"/>
              <a:t>Snippet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756D1-8AA2-4644-A191-9B7E9C7E2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1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4085BFFC-34B2-459E-BC52-94FF15D97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838" y="765269"/>
            <a:ext cx="1336086" cy="74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D9342F18-445D-4D8E-A5F5-58DED6397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944" y="765269"/>
            <a:ext cx="822106" cy="82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060B8F0-AD30-452D-B016-00CDBF760D7E}"/>
              </a:ext>
            </a:extLst>
          </p:cNvPr>
          <p:cNvSpPr/>
          <p:nvPr/>
        </p:nvSpPr>
        <p:spPr>
          <a:xfrm>
            <a:off x="6798788" y="966924"/>
            <a:ext cx="1015094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5" name="Snagit_SNG82C">
            <a:extLst>
              <a:ext uri="{FF2B5EF4-FFF2-40B4-BE49-F238E27FC236}">
                <a16:creationId xmlns:a16="http://schemas.microsoft.com/office/drawing/2014/main" id="{0AE8136F-B6D2-4866-8AA0-5454DB937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4728" y="3786421"/>
            <a:ext cx="6020322" cy="944962"/>
          </a:xfrm>
          <a:prstGeom prst="rect">
            <a:avLst/>
          </a:prstGeom>
        </p:spPr>
      </p:pic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F6554A98-DBD3-4A6D-8C97-0BC2DAB46FDB}"/>
              </a:ext>
            </a:extLst>
          </p:cNvPr>
          <p:cNvSpPr txBox="1">
            <a:spLocks/>
          </p:cNvSpPr>
          <p:nvPr/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JFall 2019 - HOW AND WHY GRAALVM</a:t>
            </a:r>
            <a:endParaRPr lang="nl-NL"/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FACEB3FD-E3BE-4AFF-A90B-1DD9CA0BD88E}"/>
              </a:ext>
            </a:extLst>
          </p:cNvPr>
          <p:cNvSpPr/>
          <p:nvPr/>
        </p:nvSpPr>
        <p:spPr>
          <a:xfrm>
            <a:off x="173430" y="1513477"/>
            <a:ext cx="1167644" cy="431187"/>
          </a:xfrm>
          <a:prstGeom prst="wedgeRectCallout">
            <a:avLst>
              <a:gd name="adj1" fmla="val 106505"/>
              <a:gd name="adj2" fmla="val 4604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err="1"/>
              <a:t>Create</a:t>
            </a:r>
            <a:r>
              <a:rPr lang="nl-NL" sz="1100"/>
              <a:t> Polyglot context</a:t>
            </a:r>
            <a:endParaRPr lang="en-NL" sz="1100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DCA858F7-C8BF-44B8-9C81-74BE0E6770C9}"/>
              </a:ext>
            </a:extLst>
          </p:cNvPr>
          <p:cNvSpPr/>
          <p:nvPr/>
        </p:nvSpPr>
        <p:spPr>
          <a:xfrm>
            <a:off x="316307" y="2005022"/>
            <a:ext cx="851337" cy="431187"/>
          </a:xfrm>
          <a:prstGeom prst="wedgeRectCallout">
            <a:avLst>
              <a:gd name="adj1" fmla="val 145834"/>
              <a:gd name="adj2" fmla="val -325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err="1"/>
              <a:t>Evaluate</a:t>
            </a:r>
            <a:r>
              <a:rPr lang="nl-NL" sz="1100"/>
              <a:t> </a:t>
            </a:r>
            <a:r>
              <a:rPr lang="nl-NL" sz="1100" err="1"/>
              <a:t>Snippet</a:t>
            </a:r>
            <a:endParaRPr lang="en-NL" sz="1100"/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52460454-421B-44DB-8B56-52F471E39D95}"/>
              </a:ext>
            </a:extLst>
          </p:cNvPr>
          <p:cNvSpPr/>
          <p:nvPr/>
        </p:nvSpPr>
        <p:spPr>
          <a:xfrm>
            <a:off x="123725" y="2491698"/>
            <a:ext cx="1586834" cy="431187"/>
          </a:xfrm>
          <a:prstGeom prst="wedgeRectCallout">
            <a:avLst>
              <a:gd name="adj1" fmla="val 68434"/>
              <a:gd name="adj2" fmla="val -83751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err="1"/>
              <a:t>Evaluate</a:t>
            </a:r>
            <a:r>
              <a:rPr lang="nl-NL" sz="1100"/>
              <a:t> </a:t>
            </a:r>
            <a:r>
              <a:rPr lang="nl-NL" sz="1100" err="1"/>
              <a:t>Snippet</a:t>
            </a:r>
            <a:r>
              <a:rPr lang="nl-NL" sz="1100"/>
              <a:t> =&gt; </a:t>
            </a:r>
            <a:r>
              <a:rPr lang="nl-NL" sz="1100" err="1"/>
              <a:t>instantiate</a:t>
            </a:r>
            <a:r>
              <a:rPr lang="nl-NL" sz="1100"/>
              <a:t> </a:t>
            </a:r>
            <a:r>
              <a:rPr lang="nl-NL" sz="1100" err="1"/>
              <a:t>function</a:t>
            </a:r>
            <a:endParaRPr lang="en-NL" sz="1100"/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96D9C8DE-3C01-4C77-9EE7-99ACA3B07C2C}"/>
              </a:ext>
            </a:extLst>
          </p:cNvPr>
          <p:cNvSpPr/>
          <p:nvPr/>
        </p:nvSpPr>
        <p:spPr>
          <a:xfrm>
            <a:off x="520262" y="3006898"/>
            <a:ext cx="1240002" cy="288096"/>
          </a:xfrm>
          <a:prstGeom prst="wedgeRectCallout">
            <a:avLst>
              <a:gd name="adj1" fmla="val 70977"/>
              <a:gd name="adj2" fmla="val -12479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err="1"/>
              <a:t>Execute</a:t>
            </a:r>
            <a:r>
              <a:rPr lang="nl-NL" sz="1100"/>
              <a:t> </a:t>
            </a:r>
            <a:r>
              <a:rPr lang="nl-NL" sz="1100" err="1"/>
              <a:t>function</a:t>
            </a:r>
            <a:endParaRPr lang="en-NL" sz="1100"/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B3822392-6418-440E-9517-8126A06AECD8}"/>
              </a:ext>
            </a:extLst>
          </p:cNvPr>
          <p:cNvSpPr/>
          <p:nvPr/>
        </p:nvSpPr>
        <p:spPr>
          <a:xfrm>
            <a:off x="173429" y="3642373"/>
            <a:ext cx="1332177" cy="288096"/>
          </a:xfrm>
          <a:prstGeom prst="wedgeRectCallout">
            <a:avLst>
              <a:gd name="adj1" fmla="val 97789"/>
              <a:gd name="adj2" fmla="val -94696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/>
              <a:t>Handle </a:t>
            </a:r>
            <a:r>
              <a:rPr lang="nl-NL" sz="1100" err="1"/>
              <a:t>Exception</a:t>
            </a:r>
            <a:r>
              <a:rPr lang="nl-NL" sz="1100"/>
              <a:t> </a:t>
            </a:r>
            <a:r>
              <a:rPr lang="nl-NL" sz="1100" err="1"/>
              <a:t>from</a:t>
            </a:r>
            <a:r>
              <a:rPr lang="nl-NL" sz="1100"/>
              <a:t> JS</a:t>
            </a:r>
            <a:endParaRPr lang="en-NL" sz="1100"/>
          </a:p>
        </p:txBody>
      </p:sp>
    </p:spTree>
    <p:extLst>
      <p:ext uri="{BB962C8B-B14F-4D97-AF65-F5344CB8AC3E}">
        <p14:creationId xmlns:p14="http://schemas.microsoft.com/office/powerpoint/2010/main" val="400570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79FEBDC-40A5-460F-824E-4BF54FA62A69}"/>
              </a:ext>
            </a:extLst>
          </p:cNvPr>
          <p:cNvSpPr/>
          <p:nvPr/>
        </p:nvSpPr>
        <p:spPr>
          <a:xfrm>
            <a:off x="3412207" y="772513"/>
            <a:ext cx="1782859" cy="342374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BBA104-F1CE-4441-B00B-1D53036E97FD}"/>
              </a:ext>
            </a:extLst>
          </p:cNvPr>
          <p:cNvSpPr/>
          <p:nvPr/>
        </p:nvSpPr>
        <p:spPr>
          <a:xfrm>
            <a:off x="3633952" y="996589"/>
            <a:ext cx="1408714" cy="304726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Bindings</a:t>
            </a:r>
            <a:r>
              <a:rPr lang="nl-NL"/>
              <a:t> interface </a:t>
            </a:r>
            <a:r>
              <a:rPr lang="nl-NL" err="1"/>
              <a:t>between</a:t>
            </a:r>
            <a:r>
              <a:rPr lang="nl-NL"/>
              <a:t> Java </a:t>
            </a:r>
            <a:r>
              <a:rPr lang="nl-NL">
                <a:sym typeface="Wingdings" panose="05000000000000000000" pitchFamily="2" charset="2"/>
              </a:rPr>
              <a:t> </a:t>
            </a:r>
            <a:r>
              <a:rPr lang="nl-NL" err="1">
                <a:sym typeface="Wingdings" panose="05000000000000000000" pitchFamily="2" charset="2"/>
              </a:rPr>
              <a:t>JavaScript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Bindings for sharing data objects and executable functions between the two language contexts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1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4085BFFC-34B2-459E-BC52-94FF15D97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075" y="996589"/>
            <a:ext cx="1336086" cy="74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D9342F18-445D-4D8E-A5F5-58DED6397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142" y="996589"/>
            <a:ext cx="822106" cy="82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060B8F0-AD30-452D-B016-00CDBF760D7E}"/>
              </a:ext>
            </a:extLst>
          </p:cNvPr>
          <p:cNvSpPr/>
          <p:nvPr/>
        </p:nvSpPr>
        <p:spPr>
          <a:xfrm>
            <a:off x="3836862" y="961593"/>
            <a:ext cx="1015094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676CC82-472C-4D32-AF30-900BEC7019D8}"/>
              </a:ext>
            </a:extLst>
          </p:cNvPr>
          <p:cNvSpPr/>
          <p:nvPr/>
        </p:nvSpPr>
        <p:spPr>
          <a:xfrm flipH="1">
            <a:off x="4114798" y="1188066"/>
            <a:ext cx="624894" cy="193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4E6AF3A7-2F2D-4916-82A8-8FD9A856B3E7}"/>
              </a:ext>
            </a:extLst>
          </p:cNvPr>
          <p:cNvCxnSpPr>
            <a:stCxn id="13" idx="2"/>
          </p:cNvCxnSpPr>
          <p:nvPr/>
        </p:nvCxnSpPr>
        <p:spPr>
          <a:xfrm rot="5400000">
            <a:off x="5135900" y="1443982"/>
            <a:ext cx="112583" cy="8620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9B20283B-1C31-4814-BF93-21AA7153E30A}"/>
              </a:ext>
            </a:extLst>
          </p:cNvPr>
          <p:cNvSpPr/>
          <p:nvPr/>
        </p:nvSpPr>
        <p:spPr>
          <a:xfrm>
            <a:off x="3908210" y="1781987"/>
            <a:ext cx="886663" cy="34636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err="1"/>
              <a:t>function</a:t>
            </a:r>
            <a:endParaRPr lang="en-NL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109DD9-5892-4942-A645-41CA1DDEF475}"/>
              </a:ext>
            </a:extLst>
          </p:cNvPr>
          <p:cNvSpPr txBox="1"/>
          <p:nvPr/>
        </p:nvSpPr>
        <p:spPr>
          <a:xfrm>
            <a:off x="5069037" y="1901157"/>
            <a:ext cx="44723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/>
              <a:t>put/call</a:t>
            </a:r>
            <a:endParaRPr lang="en-NL" sz="11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B8C390-821D-444D-B22E-C4C442A67365}"/>
              </a:ext>
            </a:extLst>
          </p:cNvPr>
          <p:cNvSpPr/>
          <p:nvPr/>
        </p:nvSpPr>
        <p:spPr>
          <a:xfrm>
            <a:off x="3949260" y="2245514"/>
            <a:ext cx="790432" cy="30965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err="1"/>
              <a:t>variable</a:t>
            </a:r>
            <a:endParaRPr lang="en-NL" sz="100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5210F879-7ADE-4D0E-8502-5087EEABB5CB}"/>
              </a:ext>
            </a:extLst>
          </p:cNvPr>
          <p:cNvCxnSpPr>
            <a:stCxn id="13" idx="2"/>
            <a:endCxn id="17" idx="3"/>
          </p:cNvCxnSpPr>
          <p:nvPr/>
        </p:nvCxnSpPr>
        <p:spPr>
          <a:xfrm rot="5400000">
            <a:off x="4890622" y="1667766"/>
            <a:ext cx="581645" cy="8835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AD25E26-C1F6-4F29-996D-8AB9B154EC3C}"/>
              </a:ext>
            </a:extLst>
          </p:cNvPr>
          <p:cNvSpPr txBox="1"/>
          <p:nvPr/>
        </p:nvSpPr>
        <p:spPr>
          <a:xfrm>
            <a:off x="4851956" y="2400340"/>
            <a:ext cx="92493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/>
              <a:t>put/</a:t>
            </a:r>
            <a:r>
              <a:rPr lang="nl-NL" sz="1100" err="1"/>
              <a:t>manipulate</a:t>
            </a:r>
            <a:endParaRPr lang="en-NL" sz="1100" err="1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BE719FB3-390C-4C36-A726-ED45991B1AFE}"/>
              </a:ext>
            </a:extLst>
          </p:cNvPr>
          <p:cNvCxnSpPr>
            <a:endCxn id="15" idx="2"/>
          </p:cNvCxnSpPr>
          <p:nvPr/>
        </p:nvCxnSpPr>
        <p:spPr>
          <a:xfrm>
            <a:off x="2530366" y="1781987"/>
            <a:ext cx="1377844" cy="173180"/>
          </a:xfrm>
          <a:prstGeom prst="bentConnector3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A14E1B-FDB7-4170-BD06-4EE733F5B4D4}"/>
              </a:ext>
            </a:extLst>
          </p:cNvPr>
          <p:cNvSpPr txBox="1"/>
          <p:nvPr/>
        </p:nvSpPr>
        <p:spPr>
          <a:xfrm>
            <a:off x="2693432" y="1785641"/>
            <a:ext cx="40876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err="1"/>
              <a:t>invoke</a:t>
            </a:r>
            <a:endParaRPr lang="en-NL" sz="1100" err="1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92ECF67-AC62-4A17-B8EE-B05B5ECCE1F8}"/>
              </a:ext>
            </a:extLst>
          </p:cNvPr>
          <p:cNvCxnSpPr>
            <a:endCxn id="17" idx="1"/>
          </p:cNvCxnSpPr>
          <p:nvPr/>
        </p:nvCxnSpPr>
        <p:spPr>
          <a:xfrm>
            <a:off x="2530366" y="1781987"/>
            <a:ext cx="1418894" cy="618353"/>
          </a:xfrm>
          <a:prstGeom prst="bentConnector3">
            <a:avLst>
              <a:gd name="adj1" fmla="val 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37065C0-F4AE-47CC-B871-8971E789BEA7}"/>
              </a:ext>
            </a:extLst>
          </p:cNvPr>
          <p:cNvSpPr txBox="1"/>
          <p:nvPr/>
        </p:nvSpPr>
        <p:spPr>
          <a:xfrm>
            <a:off x="2693432" y="2404727"/>
            <a:ext cx="61875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err="1"/>
              <a:t>read</a:t>
            </a:r>
            <a:r>
              <a:rPr lang="nl-NL" sz="1100"/>
              <a:t>/</a:t>
            </a:r>
            <a:r>
              <a:rPr lang="nl-NL" sz="1100" err="1"/>
              <a:t>write</a:t>
            </a:r>
            <a:endParaRPr lang="en-NL" sz="1100" err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D1802D-C380-4C96-B7F1-38C2C165522B}"/>
              </a:ext>
            </a:extLst>
          </p:cNvPr>
          <p:cNvSpPr/>
          <p:nvPr/>
        </p:nvSpPr>
        <p:spPr>
          <a:xfrm>
            <a:off x="3970755" y="2847623"/>
            <a:ext cx="790432" cy="30965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/>
              <a:t>Object</a:t>
            </a:r>
            <a:endParaRPr lang="en-NL" sz="100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E61FC815-F245-4E2E-BF73-0A1C5A61254D}"/>
              </a:ext>
            </a:extLst>
          </p:cNvPr>
          <p:cNvCxnSpPr>
            <a:endCxn id="28" idx="1"/>
          </p:cNvCxnSpPr>
          <p:nvPr/>
        </p:nvCxnSpPr>
        <p:spPr>
          <a:xfrm>
            <a:off x="2388476" y="1781987"/>
            <a:ext cx="1582279" cy="1220462"/>
          </a:xfrm>
          <a:prstGeom prst="bentConnector3">
            <a:avLst>
              <a:gd name="adj1" fmla="val 1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F7F0867-519E-45AF-8077-CDF1482D51EF}"/>
              </a:ext>
            </a:extLst>
          </p:cNvPr>
          <p:cNvSpPr txBox="1"/>
          <p:nvPr/>
        </p:nvSpPr>
        <p:spPr>
          <a:xfrm>
            <a:off x="2682648" y="3027705"/>
            <a:ext cx="92493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/>
              <a:t>put/</a:t>
            </a:r>
            <a:r>
              <a:rPr lang="nl-NL" sz="1100" err="1"/>
              <a:t>manipulate</a:t>
            </a:r>
            <a:endParaRPr lang="en-NL" sz="1100" err="1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D1745299-8BD1-416B-BDD3-35684D20608B}"/>
              </a:ext>
            </a:extLst>
          </p:cNvPr>
          <p:cNvCxnSpPr>
            <a:endCxn id="28" idx="3"/>
          </p:cNvCxnSpPr>
          <p:nvPr/>
        </p:nvCxnSpPr>
        <p:spPr>
          <a:xfrm rot="5400000">
            <a:off x="4677161" y="1902721"/>
            <a:ext cx="1183754" cy="1015702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1781CE9-FFDF-470B-9A08-BC80A354C76E}"/>
              </a:ext>
            </a:extLst>
          </p:cNvPr>
          <p:cNvSpPr txBox="1"/>
          <p:nvPr/>
        </p:nvSpPr>
        <p:spPr>
          <a:xfrm>
            <a:off x="5142682" y="3003106"/>
            <a:ext cx="61875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err="1"/>
              <a:t>read</a:t>
            </a:r>
            <a:r>
              <a:rPr lang="nl-NL" sz="1100"/>
              <a:t>/</a:t>
            </a:r>
            <a:r>
              <a:rPr lang="nl-NL" sz="1100" err="1"/>
              <a:t>write</a:t>
            </a:r>
            <a:endParaRPr lang="en-NL" sz="1100" err="1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456D4C5-CB47-4E9A-BC15-55CC51657A90}"/>
              </a:ext>
            </a:extLst>
          </p:cNvPr>
          <p:cNvSpPr/>
          <p:nvPr/>
        </p:nvSpPr>
        <p:spPr>
          <a:xfrm>
            <a:off x="3949259" y="3410003"/>
            <a:ext cx="790432" cy="309652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/>
              <a:t>Object</a:t>
            </a:r>
            <a:endParaRPr lang="en-NL" sz="100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DF5E2F99-5CBD-4BF9-89F9-1217D9B5CFFB}"/>
              </a:ext>
            </a:extLst>
          </p:cNvPr>
          <p:cNvCxnSpPr/>
          <p:nvPr/>
        </p:nvCxnSpPr>
        <p:spPr>
          <a:xfrm>
            <a:off x="2390629" y="2344367"/>
            <a:ext cx="1582279" cy="1220462"/>
          </a:xfrm>
          <a:prstGeom prst="bentConnector3">
            <a:avLst>
              <a:gd name="adj1" fmla="val 1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361D7DD-9643-4C2D-895F-E7B5CB841AEE}"/>
              </a:ext>
            </a:extLst>
          </p:cNvPr>
          <p:cNvSpPr txBox="1"/>
          <p:nvPr/>
        </p:nvSpPr>
        <p:spPr>
          <a:xfrm>
            <a:off x="2430977" y="3590085"/>
            <a:ext cx="117660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/>
              <a:t>put/</a:t>
            </a:r>
            <a:r>
              <a:rPr lang="nl-NL" sz="1100" err="1"/>
              <a:t>manipulate</a:t>
            </a:r>
            <a:r>
              <a:rPr lang="nl-NL" sz="1100"/>
              <a:t>/call</a:t>
            </a:r>
            <a:endParaRPr lang="en-NL" sz="1100" err="1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0A74FBE2-5846-4510-81B6-99F265E0E1B0}"/>
              </a:ext>
            </a:extLst>
          </p:cNvPr>
          <p:cNvCxnSpPr>
            <a:cxnSpLocks/>
            <a:endCxn id="36" idx="6"/>
          </p:cNvCxnSpPr>
          <p:nvPr/>
        </p:nvCxnSpPr>
        <p:spPr>
          <a:xfrm rot="5400000">
            <a:off x="4397851" y="2185791"/>
            <a:ext cx="1720878" cy="1037198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72EFD7F-BECF-49D3-9D39-45A721F417C6}"/>
              </a:ext>
            </a:extLst>
          </p:cNvPr>
          <p:cNvSpPr txBox="1"/>
          <p:nvPr/>
        </p:nvSpPr>
        <p:spPr>
          <a:xfrm>
            <a:off x="5074119" y="3590084"/>
            <a:ext cx="121187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err="1"/>
              <a:t>invoke</a:t>
            </a:r>
            <a:r>
              <a:rPr lang="nl-NL" sz="1100"/>
              <a:t> (</a:t>
            </a:r>
            <a:r>
              <a:rPr lang="nl-NL" sz="1100" err="1"/>
              <a:t>method</a:t>
            </a:r>
            <a:r>
              <a:rPr lang="nl-NL" sz="1100"/>
              <a:t> on)</a:t>
            </a:r>
            <a:endParaRPr lang="en-NL" sz="1100" err="1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17DF47-41D6-4EFF-8E41-8D4272D98E37}"/>
              </a:ext>
            </a:extLst>
          </p:cNvPr>
          <p:cNvSpPr txBox="1"/>
          <p:nvPr/>
        </p:nvSpPr>
        <p:spPr>
          <a:xfrm>
            <a:off x="3921383" y="1416746"/>
            <a:ext cx="88485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err="1">
                <a:solidFill>
                  <a:schemeClr val="bg1"/>
                </a:solidFill>
              </a:rPr>
              <a:t>Bindings</a:t>
            </a:r>
            <a:endParaRPr lang="en-NL" sz="1800" err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30A4D7F-D67B-49A1-8537-6697F6CCFC51}"/>
              </a:ext>
            </a:extLst>
          </p:cNvPr>
          <p:cNvSpPr txBox="1"/>
          <p:nvPr/>
        </p:nvSpPr>
        <p:spPr>
          <a:xfrm>
            <a:off x="3894658" y="788651"/>
            <a:ext cx="81592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/>
              <a:t>JS Context</a:t>
            </a:r>
            <a:endParaRPr lang="en-NL" sz="1300" err="1"/>
          </a:p>
        </p:txBody>
      </p:sp>
    </p:spTree>
    <p:extLst>
      <p:ext uri="{BB962C8B-B14F-4D97-AF65-F5344CB8AC3E}">
        <p14:creationId xmlns:p14="http://schemas.microsoft.com/office/powerpoint/2010/main" val="378660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BBA104-F1CE-4441-B00B-1D53036E97FD}"/>
              </a:ext>
            </a:extLst>
          </p:cNvPr>
          <p:cNvSpPr/>
          <p:nvPr/>
        </p:nvSpPr>
        <p:spPr>
          <a:xfrm>
            <a:off x="3633952" y="878345"/>
            <a:ext cx="1408714" cy="156425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Bindings</a:t>
            </a:r>
            <a:r>
              <a:rPr lang="nl-NL"/>
              <a:t> interface </a:t>
            </a:r>
            <a:r>
              <a:rPr lang="nl-NL" err="1"/>
              <a:t>between</a:t>
            </a:r>
            <a:r>
              <a:rPr lang="nl-NL"/>
              <a:t> Java </a:t>
            </a:r>
            <a:r>
              <a:rPr lang="nl-NL">
                <a:sym typeface="Wingdings" panose="05000000000000000000" pitchFamily="2" charset="2"/>
              </a:rPr>
              <a:t> </a:t>
            </a:r>
            <a:r>
              <a:rPr lang="nl-NL" err="1">
                <a:sym typeface="Wingdings" panose="05000000000000000000" pitchFamily="2" charset="2"/>
              </a:rPr>
              <a:t>JavaScript</a:t>
            </a:r>
            <a:br>
              <a:rPr lang="nl-NL">
                <a:sym typeface="Wingdings" panose="05000000000000000000" pitchFamily="2" charset="2"/>
              </a:rPr>
            </a:br>
            <a:r>
              <a:rPr lang="nl-NL" err="1">
                <a:sym typeface="Wingdings" panose="05000000000000000000" pitchFamily="2" charset="2"/>
              </a:rPr>
              <a:t>Example</a:t>
            </a:r>
            <a:r>
              <a:rPr lang="nl-NL">
                <a:sym typeface="Wingdings" panose="05000000000000000000" pitchFamily="2" charset="2"/>
              </a:rPr>
              <a:t>: </a:t>
            </a:r>
            <a:r>
              <a:rPr lang="nl-NL" err="1">
                <a:sym typeface="Wingdings" panose="05000000000000000000" pitchFamily="2" charset="2"/>
              </a:rPr>
              <a:t>JavaScript</a:t>
            </a:r>
            <a:r>
              <a:rPr lang="nl-NL">
                <a:sym typeface="Wingdings" panose="05000000000000000000" pitchFamily="2" charset="2"/>
              </a:rPr>
              <a:t> constant, </a:t>
            </a:r>
            <a:r>
              <a:rPr lang="nl-NL" err="1">
                <a:sym typeface="Wingdings" panose="05000000000000000000" pitchFamily="2" charset="2"/>
              </a:rPr>
              <a:t>read</a:t>
            </a:r>
            <a:r>
              <a:rPr lang="nl-NL">
                <a:sym typeface="Wingdings" panose="05000000000000000000" pitchFamily="2" charset="2"/>
              </a:rPr>
              <a:t> </a:t>
            </a:r>
            <a:r>
              <a:rPr lang="nl-NL" err="1">
                <a:sym typeface="Wingdings" panose="05000000000000000000" pitchFamily="2" charset="2"/>
              </a:rPr>
              <a:t>from</a:t>
            </a:r>
            <a:r>
              <a:rPr lang="nl-NL">
                <a:sym typeface="Wingdings" panose="05000000000000000000" pitchFamily="2" charset="2"/>
              </a:rPr>
              <a:t> Java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45DF0-A530-44AC-8462-A310E6E7D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1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4085BFFC-34B2-459E-BC52-94FF15D97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850" y="878345"/>
            <a:ext cx="1336086" cy="74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D9342F18-445D-4D8E-A5F5-58DED6397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142" y="878345"/>
            <a:ext cx="822106" cy="82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060B8F0-AD30-452D-B016-00CDBF760D7E}"/>
              </a:ext>
            </a:extLst>
          </p:cNvPr>
          <p:cNvSpPr/>
          <p:nvPr/>
        </p:nvSpPr>
        <p:spPr>
          <a:xfrm>
            <a:off x="3836862" y="843349"/>
            <a:ext cx="1015094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676CC82-472C-4D32-AF30-900BEC7019D8}"/>
              </a:ext>
            </a:extLst>
          </p:cNvPr>
          <p:cNvSpPr/>
          <p:nvPr/>
        </p:nvSpPr>
        <p:spPr>
          <a:xfrm flipH="1">
            <a:off x="4114798" y="1069822"/>
            <a:ext cx="624894" cy="193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D1802D-C380-4C96-B7F1-38C2C165522B}"/>
              </a:ext>
            </a:extLst>
          </p:cNvPr>
          <p:cNvSpPr/>
          <p:nvPr/>
        </p:nvSpPr>
        <p:spPr>
          <a:xfrm>
            <a:off x="3970755" y="1814976"/>
            <a:ext cx="790432" cy="4740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i="1"/>
              <a:t>PI</a:t>
            </a:r>
            <a:endParaRPr lang="en-NL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17DF47-41D6-4EFF-8E41-8D4272D98E37}"/>
              </a:ext>
            </a:extLst>
          </p:cNvPr>
          <p:cNvSpPr txBox="1"/>
          <p:nvPr/>
        </p:nvSpPr>
        <p:spPr>
          <a:xfrm>
            <a:off x="3921383" y="1298502"/>
            <a:ext cx="88485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err="1">
                <a:solidFill>
                  <a:schemeClr val="bg1"/>
                </a:solidFill>
              </a:rPr>
              <a:t>Bindings</a:t>
            </a:r>
            <a:endParaRPr lang="en-NL" sz="1800" err="1">
              <a:solidFill>
                <a:schemeClr val="bg1"/>
              </a:solidFill>
            </a:endParaRP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5C2AE6A3-257B-49B9-89A0-9B4AA0BAE1D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73998" y="1699337"/>
            <a:ext cx="1260250" cy="41338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9AEFE24-C31A-4104-BC2C-090131258BB6}"/>
              </a:ext>
            </a:extLst>
          </p:cNvPr>
          <p:cNvSpPr txBox="1"/>
          <p:nvPr/>
        </p:nvSpPr>
        <p:spPr>
          <a:xfrm>
            <a:off x="5083251" y="1916698"/>
            <a:ext cx="29815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err="1"/>
              <a:t>write</a:t>
            </a:r>
            <a:endParaRPr lang="en-NL" sz="1100" err="1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344E26D-539D-4C70-9AF3-DE0A9C8E67A9}"/>
              </a:ext>
            </a:extLst>
          </p:cNvPr>
          <p:cNvCxnSpPr>
            <a:cxnSpLocks/>
          </p:cNvCxnSpPr>
          <p:nvPr/>
        </p:nvCxnSpPr>
        <p:spPr>
          <a:xfrm>
            <a:off x="2459421" y="1650151"/>
            <a:ext cx="1518142" cy="442824"/>
          </a:xfrm>
          <a:prstGeom prst="bentConnector3">
            <a:avLst>
              <a:gd name="adj1" fmla="val -366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0F3E9DEA-39AC-4A5C-826D-DD3029E7BB2D}"/>
              </a:ext>
            </a:extLst>
          </p:cNvPr>
          <p:cNvSpPr txBox="1"/>
          <p:nvPr/>
        </p:nvSpPr>
        <p:spPr>
          <a:xfrm>
            <a:off x="3311238" y="1901450"/>
            <a:ext cx="28212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err="1"/>
              <a:t>read</a:t>
            </a:r>
            <a:endParaRPr lang="en-NL" sz="1100" err="1"/>
          </a:p>
        </p:txBody>
      </p:sp>
      <p:pic>
        <p:nvPicPr>
          <p:cNvPr id="10" name="Snagit_SNG820">
            <a:extLst>
              <a:ext uri="{FF2B5EF4-FFF2-40B4-BE49-F238E27FC236}">
                <a16:creationId xmlns:a16="http://schemas.microsoft.com/office/drawing/2014/main" id="{FFE28A3D-C412-49B2-8B04-2C131F6F9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036" y="2566436"/>
            <a:ext cx="8211932" cy="753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438" name="Picture 6" descr="C:\Users\lucas_j\AppData\Local\Temp\SNAGHTML13bf83bb.PNG">
            <a:extLst>
              <a:ext uri="{FF2B5EF4-FFF2-40B4-BE49-F238E27FC236}">
                <a16:creationId xmlns:a16="http://schemas.microsoft.com/office/drawing/2014/main" id="{B7A95EDB-2680-4492-A850-B6556AC02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316" y="3467063"/>
            <a:ext cx="7289651" cy="1381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462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BBA104-F1CE-4441-B00B-1D53036E97FD}"/>
              </a:ext>
            </a:extLst>
          </p:cNvPr>
          <p:cNvSpPr/>
          <p:nvPr/>
        </p:nvSpPr>
        <p:spPr>
          <a:xfrm>
            <a:off x="3633952" y="878345"/>
            <a:ext cx="1408714" cy="218652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Bindings</a:t>
            </a:r>
            <a:r>
              <a:rPr lang="nl-NL"/>
              <a:t> interface </a:t>
            </a:r>
            <a:r>
              <a:rPr lang="nl-NL" err="1"/>
              <a:t>between</a:t>
            </a:r>
            <a:r>
              <a:rPr lang="nl-NL"/>
              <a:t> Java </a:t>
            </a:r>
            <a:r>
              <a:rPr lang="nl-NL">
                <a:sym typeface="Wingdings" panose="05000000000000000000" pitchFamily="2" charset="2"/>
              </a:rPr>
              <a:t> </a:t>
            </a:r>
            <a:r>
              <a:rPr lang="nl-NL" err="1">
                <a:sym typeface="Wingdings" panose="05000000000000000000" pitchFamily="2" charset="2"/>
              </a:rPr>
              <a:t>JavaScript</a:t>
            </a:r>
            <a:br>
              <a:rPr lang="nl-NL">
                <a:sym typeface="Wingdings" panose="05000000000000000000" pitchFamily="2" charset="2"/>
              </a:rPr>
            </a:br>
            <a:r>
              <a:rPr lang="nl-NL" err="1">
                <a:sym typeface="Wingdings" panose="05000000000000000000" pitchFamily="2" charset="2"/>
              </a:rPr>
              <a:t>Example</a:t>
            </a:r>
            <a:r>
              <a:rPr lang="nl-NL">
                <a:sym typeface="Wingdings" panose="05000000000000000000" pitchFamily="2" charset="2"/>
              </a:rPr>
              <a:t>: Java Map </a:t>
            </a:r>
            <a:r>
              <a:rPr lang="nl-NL" err="1">
                <a:sym typeface="Wingdings" panose="05000000000000000000" pitchFamily="2" charset="2"/>
              </a:rPr>
              <a:t>accessed</a:t>
            </a:r>
            <a:r>
              <a:rPr lang="nl-NL">
                <a:sym typeface="Wingdings" panose="05000000000000000000" pitchFamily="2" charset="2"/>
              </a:rPr>
              <a:t> </a:t>
            </a:r>
            <a:r>
              <a:rPr lang="nl-NL" err="1">
                <a:sym typeface="Wingdings" panose="05000000000000000000" pitchFamily="2" charset="2"/>
              </a:rPr>
              <a:t>from</a:t>
            </a:r>
            <a:r>
              <a:rPr lang="nl-NL">
                <a:sym typeface="Wingdings" panose="05000000000000000000" pitchFamily="2" charset="2"/>
              </a:rPr>
              <a:t> </a:t>
            </a:r>
            <a:r>
              <a:rPr lang="nl-NL" err="1">
                <a:sym typeface="Wingdings" panose="05000000000000000000" pitchFamily="2" charset="2"/>
              </a:rPr>
              <a:t>two</a:t>
            </a:r>
            <a:r>
              <a:rPr lang="nl-NL">
                <a:sym typeface="Wingdings" panose="05000000000000000000" pitchFamily="2" charset="2"/>
              </a:rPr>
              <a:t> sides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66168-B0E5-4934-AB09-4FEC248EB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1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4085BFFC-34B2-459E-BC52-94FF15D97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850" y="878345"/>
            <a:ext cx="1336086" cy="74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D9342F18-445D-4D8E-A5F5-58DED6397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142" y="878345"/>
            <a:ext cx="822106" cy="82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060B8F0-AD30-452D-B016-00CDBF760D7E}"/>
              </a:ext>
            </a:extLst>
          </p:cNvPr>
          <p:cNvSpPr/>
          <p:nvPr/>
        </p:nvSpPr>
        <p:spPr>
          <a:xfrm>
            <a:off x="3836862" y="843349"/>
            <a:ext cx="1015094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676CC82-472C-4D32-AF30-900BEC7019D8}"/>
              </a:ext>
            </a:extLst>
          </p:cNvPr>
          <p:cNvSpPr/>
          <p:nvPr/>
        </p:nvSpPr>
        <p:spPr>
          <a:xfrm flipH="1">
            <a:off x="4114798" y="1069822"/>
            <a:ext cx="624894" cy="193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D1802D-C380-4C96-B7F1-38C2C165522B}"/>
              </a:ext>
            </a:extLst>
          </p:cNvPr>
          <p:cNvSpPr/>
          <p:nvPr/>
        </p:nvSpPr>
        <p:spPr>
          <a:xfrm>
            <a:off x="3970755" y="1814976"/>
            <a:ext cx="790432" cy="108507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i="1" err="1"/>
              <a:t>hostObject</a:t>
            </a:r>
            <a:endParaRPr lang="nl-NL" sz="1000" i="1"/>
          </a:p>
          <a:p>
            <a:pPr algn="ctr"/>
            <a:r>
              <a:rPr lang="nl-NL" sz="1000"/>
              <a:t>&lt;Map&gt;</a:t>
            </a:r>
          </a:p>
          <a:p>
            <a:pPr algn="ctr"/>
            <a:endParaRPr lang="nl-NL" sz="1000"/>
          </a:p>
          <a:p>
            <a:pPr algn="ctr"/>
            <a:endParaRPr lang="nl-NL" sz="1000"/>
          </a:p>
          <a:p>
            <a:pPr algn="ctr"/>
            <a:endParaRPr lang="nl-NL" sz="1000"/>
          </a:p>
          <a:p>
            <a:pPr algn="ctr"/>
            <a:endParaRPr lang="en-NL" sz="100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E61FC815-F245-4E2E-BF73-0A1C5A61254D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2388485" y="1674229"/>
            <a:ext cx="1582270" cy="683284"/>
          </a:xfrm>
          <a:prstGeom prst="bentConnector3">
            <a:avLst>
              <a:gd name="adj1" fmla="val -81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F7F0867-519E-45AF-8077-CDF1482D51EF}"/>
              </a:ext>
            </a:extLst>
          </p:cNvPr>
          <p:cNvSpPr txBox="1"/>
          <p:nvPr/>
        </p:nvSpPr>
        <p:spPr>
          <a:xfrm>
            <a:off x="2682648" y="2160602"/>
            <a:ext cx="92493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/>
              <a:t>put/</a:t>
            </a:r>
            <a:r>
              <a:rPr lang="nl-NL" sz="1100" err="1"/>
              <a:t>manipulate</a:t>
            </a:r>
            <a:endParaRPr lang="en-NL" sz="1100" err="1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D1745299-8BD1-416B-BDD3-35684D20608B}"/>
              </a:ext>
            </a:extLst>
          </p:cNvPr>
          <p:cNvCxnSpPr>
            <a:cxnSpLocks/>
            <a:endCxn id="28" idx="3"/>
          </p:cNvCxnSpPr>
          <p:nvPr/>
        </p:nvCxnSpPr>
        <p:spPr>
          <a:xfrm rot="10800000" flipV="1">
            <a:off x="4761188" y="1698223"/>
            <a:ext cx="1137525" cy="659290"/>
          </a:xfrm>
          <a:prstGeom prst="bentConnector3">
            <a:avLst>
              <a:gd name="adj1" fmla="val 106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1781CE9-FFDF-470B-9A08-BC80A354C76E}"/>
              </a:ext>
            </a:extLst>
          </p:cNvPr>
          <p:cNvSpPr txBox="1"/>
          <p:nvPr/>
        </p:nvSpPr>
        <p:spPr>
          <a:xfrm>
            <a:off x="5551620" y="2167563"/>
            <a:ext cx="28212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err="1"/>
              <a:t>read</a:t>
            </a:r>
            <a:endParaRPr lang="en-NL" sz="1100" err="1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17DF47-41D6-4EFF-8E41-8D4272D98E37}"/>
              </a:ext>
            </a:extLst>
          </p:cNvPr>
          <p:cNvSpPr txBox="1"/>
          <p:nvPr/>
        </p:nvSpPr>
        <p:spPr>
          <a:xfrm>
            <a:off x="3921383" y="1298502"/>
            <a:ext cx="88485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err="1">
                <a:solidFill>
                  <a:schemeClr val="bg1"/>
                </a:solidFill>
              </a:rPr>
              <a:t>Bindings</a:t>
            </a:r>
            <a:endParaRPr lang="en-NL" sz="1800" err="1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AD62EC6-D4F2-4BF5-B37A-00767FD9044B}"/>
              </a:ext>
            </a:extLst>
          </p:cNvPr>
          <p:cNvSpPr/>
          <p:nvPr/>
        </p:nvSpPr>
        <p:spPr>
          <a:xfrm>
            <a:off x="4077708" y="2243218"/>
            <a:ext cx="599089" cy="187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err="1"/>
              <a:t>myKey</a:t>
            </a:r>
            <a:endParaRPr lang="en-NL" sz="100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2D783D1-BF96-49B1-B796-EC4DA2DDFE73}"/>
              </a:ext>
            </a:extLst>
          </p:cNvPr>
          <p:cNvSpPr/>
          <p:nvPr/>
        </p:nvSpPr>
        <p:spPr>
          <a:xfrm>
            <a:off x="3999281" y="2442081"/>
            <a:ext cx="744921" cy="143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err="1"/>
              <a:t>myQuestion</a:t>
            </a:r>
            <a:endParaRPr lang="en-NL" sz="800"/>
          </a:p>
        </p:txBody>
      </p:sp>
      <p:pic>
        <p:nvPicPr>
          <p:cNvPr id="49" name="Snagit_SNG836">
            <a:extLst>
              <a:ext uri="{FF2B5EF4-FFF2-40B4-BE49-F238E27FC236}">
                <a16:creationId xmlns:a16="http://schemas.microsoft.com/office/drawing/2014/main" id="{972087AD-B89F-460A-BF72-7D6B8EC32A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993" y="3315996"/>
            <a:ext cx="8029925" cy="1271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3" name="Snagit_SNG82A">
            <a:extLst>
              <a:ext uri="{FF2B5EF4-FFF2-40B4-BE49-F238E27FC236}">
                <a16:creationId xmlns:a16="http://schemas.microsoft.com/office/drawing/2014/main" id="{AC14E31D-CD14-4614-B96A-C1AF9E4A9A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8249" y="3058626"/>
            <a:ext cx="2629128" cy="678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F44A41E5-13E5-4101-85BD-508D992B1326}"/>
              </a:ext>
            </a:extLst>
          </p:cNvPr>
          <p:cNvSpPr/>
          <p:nvPr/>
        </p:nvSpPr>
        <p:spPr>
          <a:xfrm>
            <a:off x="3994770" y="2717202"/>
            <a:ext cx="744922" cy="107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err="1"/>
              <a:t>yourAnswer</a:t>
            </a:r>
            <a:endParaRPr lang="en-NL" sz="800"/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5C2AE6A3-257B-49B9-89A0-9B4AA0BAE1D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52078" y="1699337"/>
            <a:ext cx="1282170" cy="1069620"/>
          </a:xfrm>
          <a:prstGeom prst="bentConnector3">
            <a:avLst>
              <a:gd name="adj1" fmla="val 450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9AEFE24-C31A-4104-BC2C-090131258BB6}"/>
              </a:ext>
            </a:extLst>
          </p:cNvPr>
          <p:cNvSpPr txBox="1"/>
          <p:nvPr/>
        </p:nvSpPr>
        <p:spPr>
          <a:xfrm>
            <a:off x="5535150" y="2580698"/>
            <a:ext cx="29815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err="1"/>
              <a:t>write</a:t>
            </a:r>
            <a:endParaRPr lang="en-NL" sz="1100" err="1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344E26D-539D-4C70-9AF3-DE0A9C8E67A9}"/>
              </a:ext>
            </a:extLst>
          </p:cNvPr>
          <p:cNvCxnSpPr>
            <a:cxnSpLocks/>
          </p:cNvCxnSpPr>
          <p:nvPr/>
        </p:nvCxnSpPr>
        <p:spPr>
          <a:xfrm>
            <a:off x="2252950" y="1692255"/>
            <a:ext cx="1727557" cy="1086519"/>
          </a:xfrm>
          <a:prstGeom prst="bentConnector3">
            <a:avLst>
              <a:gd name="adj1" fmla="val -649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0F3E9DEA-39AC-4A5C-826D-DD3029E7BB2D}"/>
              </a:ext>
            </a:extLst>
          </p:cNvPr>
          <p:cNvSpPr txBox="1"/>
          <p:nvPr/>
        </p:nvSpPr>
        <p:spPr>
          <a:xfrm>
            <a:off x="3314182" y="2587249"/>
            <a:ext cx="28212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err="1"/>
              <a:t>read</a:t>
            </a:r>
            <a:endParaRPr lang="en-NL" sz="1100" err="1"/>
          </a:p>
        </p:txBody>
      </p:sp>
    </p:spTree>
    <p:extLst>
      <p:ext uri="{BB962C8B-B14F-4D97-AF65-F5344CB8AC3E}">
        <p14:creationId xmlns:p14="http://schemas.microsoft.com/office/powerpoint/2010/main" val="75122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BBA104-F1CE-4441-B00B-1D53036E97FD}"/>
              </a:ext>
            </a:extLst>
          </p:cNvPr>
          <p:cNvSpPr/>
          <p:nvPr/>
        </p:nvSpPr>
        <p:spPr>
          <a:xfrm>
            <a:off x="3633952" y="878345"/>
            <a:ext cx="1408714" cy="1880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Bindings</a:t>
            </a:r>
            <a:r>
              <a:rPr lang="nl-NL"/>
              <a:t> interface </a:t>
            </a:r>
            <a:r>
              <a:rPr lang="nl-NL" err="1"/>
              <a:t>between</a:t>
            </a:r>
            <a:r>
              <a:rPr lang="nl-NL"/>
              <a:t> Java </a:t>
            </a:r>
            <a:r>
              <a:rPr lang="nl-NL">
                <a:sym typeface="Wingdings" panose="05000000000000000000" pitchFamily="2" charset="2"/>
              </a:rPr>
              <a:t> </a:t>
            </a:r>
            <a:r>
              <a:rPr lang="nl-NL" err="1">
                <a:sym typeface="Wingdings" panose="05000000000000000000" pitchFamily="2" charset="2"/>
              </a:rPr>
              <a:t>JavaScript</a:t>
            </a:r>
            <a:br>
              <a:rPr lang="nl-NL">
                <a:sym typeface="Wingdings" panose="05000000000000000000" pitchFamily="2" charset="2"/>
              </a:rPr>
            </a:br>
            <a:r>
              <a:rPr lang="nl-NL" err="1">
                <a:sym typeface="Wingdings" panose="05000000000000000000" pitchFamily="2" charset="2"/>
              </a:rPr>
              <a:t>Example</a:t>
            </a:r>
            <a:r>
              <a:rPr lang="nl-NL">
                <a:sym typeface="Wingdings" panose="05000000000000000000" pitchFamily="2" charset="2"/>
              </a:rPr>
              <a:t>: </a:t>
            </a:r>
            <a:r>
              <a:rPr lang="nl-NL" err="1">
                <a:sym typeface="Wingdings" panose="05000000000000000000" pitchFamily="2" charset="2"/>
              </a:rPr>
              <a:t>Leverage</a:t>
            </a:r>
            <a:r>
              <a:rPr lang="nl-NL">
                <a:sym typeface="Wingdings" panose="05000000000000000000" pitchFamily="2" charset="2"/>
              </a:rPr>
              <a:t> </a:t>
            </a:r>
            <a:r>
              <a:rPr lang="nl-NL" err="1">
                <a:sym typeface="Wingdings" panose="05000000000000000000" pitchFamily="2" charset="2"/>
              </a:rPr>
              <a:t>JavaScript</a:t>
            </a:r>
            <a:r>
              <a:rPr lang="nl-NL">
                <a:sym typeface="Wingdings" panose="05000000000000000000" pitchFamily="2" charset="2"/>
              </a:rPr>
              <a:t> for JSON processing (1/2)</a:t>
            </a:r>
            <a:endParaRPr lang="en-NL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21ADD09-5CF0-483E-B2F4-E67FCB956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1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4085BFFC-34B2-459E-BC52-94FF15D97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850" y="878345"/>
            <a:ext cx="1336086" cy="74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D9342F18-445D-4D8E-A5F5-58DED6397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142" y="878345"/>
            <a:ext cx="822106" cy="82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060B8F0-AD30-452D-B016-00CDBF760D7E}"/>
              </a:ext>
            </a:extLst>
          </p:cNvPr>
          <p:cNvSpPr/>
          <p:nvPr/>
        </p:nvSpPr>
        <p:spPr>
          <a:xfrm>
            <a:off x="3836862" y="843349"/>
            <a:ext cx="1015094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676CC82-472C-4D32-AF30-900BEC7019D8}"/>
              </a:ext>
            </a:extLst>
          </p:cNvPr>
          <p:cNvSpPr/>
          <p:nvPr/>
        </p:nvSpPr>
        <p:spPr>
          <a:xfrm flipH="1">
            <a:off x="4114798" y="1069822"/>
            <a:ext cx="624894" cy="193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D1802D-C380-4C96-B7F1-38C2C165522B}"/>
              </a:ext>
            </a:extLst>
          </p:cNvPr>
          <p:cNvSpPr/>
          <p:nvPr/>
        </p:nvSpPr>
        <p:spPr>
          <a:xfrm>
            <a:off x="3921383" y="2106644"/>
            <a:ext cx="839804" cy="4740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i="1"/>
              <a:t>Employees &lt;Map&gt; </a:t>
            </a:r>
            <a:endParaRPr lang="en-NL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17DF47-41D6-4EFF-8E41-8D4272D98E37}"/>
              </a:ext>
            </a:extLst>
          </p:cNvPr>
          <p:cNvSpPr txBox="1"/>
          <p:nvPr/>
        </p:nvSpPr>
        <p:spPr>
          <a:xfrm>
            <a:off x="3921383" y="1298502"/>
            <a:ext cx="88485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err="1">
                <a:solidFill>
                  <a:schemeClr val="bg1"/>
                </a:solidFill>
              </a:rPr>
              <a:t>Bindings</a:t>
            </a:r>
            <a:endParaRPr lang="en-NL" sz="1800" err="1">
              <a:solidFill>
                <a:schemeClr val="bg1"/>
              </a:solidFill>
            </a:endParaRP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5C2AE6A3-257B-49B9-89A0-9B4AA0BAE1D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74003" y="1700453"/>
            <a:ext cx="1138067" cy="703938"/>
          </a:xfrm>
          <a:prstGeom prst="bentConnector3">
            <a:avLst>
              <a:gd name="adj1" fmla="val 8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9AEFE24-C31A-4104-BC2C-090131258BB6}"/>
              </a:ext>
            </a:extLst>
          </p:cNvPr>
          <p:cNvSpPr txBox="1"/>
          <p:nvPr/>
        </p:nvSpPr>
        <p:spPr>
          <a:xfrm>
            <a:off x="5083251" y="2208366"/>
            <a:ext cx="53219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/>
              <a:t>put/</a:t>
            </a:r>
            <a:r>
              <a:rPr lang="nl-NL" sz="1100" err="1"/>
              <a:t>write</a:t>
            </a:r>
            <a:endParaRPr lang="en-NL" sz="1100" err="1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344E26D-539D-4C70-9AF3-DE0A9C8E67A9}"/>
              </a:ext>
            </a:extLst>
          </p:cNvPr>
          <p:cNvCxnSpPr>
            <a:cxnSpLocks/>
          </p:cNvCxnSpPr>
          <p:nvPr/>
        </p:nvCxnSpPr>
        <p:spPr>
          <a:xfrm>
            <a:off x="2459421" y="1650151"/>
            <a:ext cx="1461962" cy="727492"/>
          </a:xfrm>
          <a:prstGeom prst="bentConnector3">
            <a:avLst>
              <a:gd name="adj1" fmla="val -145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0F3E9DEA-39AC-4A5C-826D-DD3029E7BB2D}"/>
              </a:ext>
            </a:extLst>
          </p:cNvPr>
          <p:cNvSpPr txBox="1"/>
          <p:nvPr/>
        </p:nvSpPr>
        <p:spPr>
          <a:xfrm>
            <a:off x="3311238" y="2193118"/>
            <a:ext cx="28212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err="1"/>
              <a:t>read</a:t>
            </a:r>
            <a:endParaRPr lang="en-NL" sz="110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8BE44A-3A1E-4A76-8A09-A2974BB02DB6}"/>
              </a:ext>
            </a:extLst>
          </p:cNvPr>
          <p:cNvSpPr/>
          <p:nvPr/>
        </p:nvSpPr>
        <p:spPr>
          <a:xfrm>
            <a:off x="1024759" y="1793475"/>
            <a:ext cx="838296" cy="4740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00" i="1" err="1"/>
              <a:t>employees.json</a:t>
            </a:r>
            <a:endParaRPr lang="en-NL" sz="100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DECAEE0-301F-4A2E-80E9-47CAD04138D9}"/>
              </a:ext>
            </a:extLst>
          </p:cNvPr>
          <p:cNvSpPr/>
          <p:nvPr/>
        </p:nvSpPr>
        <p:spPr>
          <a:xfrm>
            <a:off x="1686621" y="1458310"/>
            <a:ext cx="607262" cy="331588"/>
          </a:xfrm>
          <a:custGeom>
            <a:avLst/>
            <a:gdLst>
              <a:gd name="connsiteX0" fmla="*/ 607262 w 607262"/>
              <a:gd name="connsiteY0" fmla="*/ 0 h 331588"/>
              <a:gd name="connsiteX1" fmla="*/ 289 w 607262"/>
              <a:gd name="connsiteY1" fmla="*/ 323193 h 331588"/>
              <a:gd name="connsiteX2" fmla="*/ 544200 w 607262"/>
              <a:gd name="connsiteY2" fmla="*/ 204952 h 33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7262" h="331588">
                <a:moveTo>
                  <a:pt x="607262" y="0"/>
                </a:moveTo>
                <a:cubicBezTo>
                  <a:pt x="309030" y="144517"/>
                  <a:pt x="10799" y="289034"/>
                  <a:pt x="289" y="323193"/>
                </a:cubicBezTo>
                <a:cubicBezTo>
                  <a:pt x="-10221" y="357352"/>
                  <a:pt x="266989" y="281152"/>
                  <a:pt x="544200" y="204952"/>
                </a:cubicBezTo>
              </a:path>
            </a:pathLst>
          </a:cu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60F3736-3D5D-4A4F-B0D5-302BC5439101}"/>
              </a:ext>
            </a:extLst>
          </p:cNvPr>
          <p:cNvSpPr/>
          <p:nvPr/>
        </p:nvSpPr>
        <p:spPr>
          <a:xfrm>
            <a:off x="3908210" y="1663743"/>
            <a:ext cx="886663" cy="34636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err="1"/>
              <a:t>eval</a:t>
            </a:r>
            <a:endParaRPr lang="en-NL" sz="100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65CA111B-154A-488C-B314-DD9075C5936E}"/>
              </a:ext>
            </a:extLst>
          </p:cNvPr>
          <p:cNvCxnSpPr/>
          <p:nvPr/>
        </p:nvCxnSpPr>
        <p:spPr>
          <a:xfrm>
            <a:off x="2688021" y="1575501"/>
            <a:ext cx="1220189" cy="284830"/>
          </a:xfrm>
          <a:prstGeom prst="bentConnector3">
            <a:avLst>
              <a:gd name="adj1" fmla="val 15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40C8CCE3-2FD1-4C62-9BFB-918B53DA7E5A}"/>
              </a:ext>
            </a:extLst>
          </p:cNvPr>
          <p:cNvSpPr/>
          <p:nvPr/>
        </p:nvSpPr>
        <p:spPr>
          <a:xfrm>
            <a:off x="3097983" y="1701695"/>
            <a:ext cx="408772" cy="31326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400" i="1" err="1"/>
              <a:t>employees.json</a:t>
            </a:r>
            <a:endParaRPr lang="en-NL" sz="400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FF215AC-A619-4B74-B629-5D0788F91C31}"/>
              </a:ext>
            </a:extLst>
          </p:cNvPr>
          <p:cNvCxnSpPr>
            <a:stCxn id="29" idx="6"/>
            <a:endCxn id="13" idx="2"/>
          </p:cNvCxnSpPr>
          <p:nvPr/>
        </p:nvCxnSpPr>
        <p:spPr>
          <a:xfrm flipV="1">
            <a:off x="4794873" y="1700451"/>
            <a:ext cx="828322" cy="1364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Snagit_SNG81F">
            <a:extLst>
              <a:ext uri="{FF2B5EF4-FFF2-40B4-BE49-F238E27FC236}">
                <a16:creationId xmlns:a16="http://schemas.microsoft.com/office/drawing/2014/main" id="{73B43770-A4E7-471A-A4C3-988EE21F1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7366" y="3391609"/>
            <a:ext cx="2263336" cy="845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Snagit_SNG839">
            <a:extLst>
              <a:ext uri="{FF2B5EF4-FFF2-40B4-BE49-F238E27FC236}">
                <a16:creationId xmlns:a16="http://schemas.microsoft.com/office/drawing/2014/main" id="{7B2BF26D-AD46-47FE-B06E-1D33FAF45B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35" y="2401241"/>
            <a:ext cx="3385314" cy="254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6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BBA104-F1CE-4441-B00B-1D53036E97FD}"/>
              </a:ext>
            </a:extLst>
          </p:cNvPr>
          <p:cNvSpPr/>
          <p:nvPr/>
        </p:nvSpPr>
        <p:spPr>
          <a:xfrm>
            <a:off x="3633952" y="878345"/>
            <a:ext cx="1408714" cy="1880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Bindings</a:t>
            </a:r>
            <a:r>
              <a:rPr lang="nl-NL"/>
              <a:t> interface </a:t>
            </a:r>
            <a:r>
              <a:rPr lang="nl-NL" err="1"/>
              <a:t>between</a:t>
            </a:r>
            <a:r>
              <a:rPr lang="nl-NL"/>
              <a:t> Java </a:t>
            </a:r>
            <a:r>
              <a:rPr lang="nl-NL">
                <a:sym typeface="Wingdings" panose="05000000000000000000" pitchFamily="2" charset="2"/>
              </a:rPr>
              <a:t> </a:t>
            </a:r>
            <a:r>
              <a:rPr lang="nl-NL" err="1">
                <a:sym typeface="Wingdings" panose="05000000000000000000" pitchFamily="2" charset="2"/>
              </a:rPr>
              <a:t>JavaScript</a:t>
            </a:r>
            <a:br>
              <a:rPr lang="nl-NL">
                <a:sym typeface="Wingdings" panose="05000000000000000000" pitchFamily="2" charset="2"/>
              </a:rPr>
            </a:br>
            <a:r>
              <a:rPr lang="nl-NL" err="1">
                <a:sym typeface="Wingdings" panose="05000000000000000000" pitchFamily="2" charset="2"/>
              </a:rPr>
              <a:t>Example</a:t>
            </a:r>
            <a:r>
              <a:rPr lang="nl-NL">
                <a:sym typeface="Wingdings" panose="05000000000000000000" pitchFamily="2" charset="2"/>
              </a:rPr>
              <a:t>: </a:t>
            </a:r>
            <a:r>
              <a:rPr lang="nl-NL" err="1">
                <a:sym typeface="Wingdings" panose="05000000000000000000" pitchFamily="2" charset="2"/>
              </a:rPr>
              <a:t>Leverage</a:t>
            </a:r>
            <a:r>
              <a:rPr lang="nl-NL">
                <a:sym typeface="Wingdings" panose="05000000000000000000" pitchFamily="2" charset="2"/>
              </a:rPr>
              <a:t> </a:t>
            </a:r>
            <a:r>
              <a:rPr lang="nl-NL" err="1">
                <a:sym typeface="Wingdings" panose="05000000000000000000" pitchFamily="2" charset="2"/>
              </a:rPr>
              <a:t>JavaScript</a:t>
            </a:r>
            <a:r>
              <a:rPr lang="nl-NL">
                <a:sym typeface="Wingdings" panose="05000000000000000000" pitchFamily="2" charset="2"/>
              </a:rPr>
              <a:t> for JSON processing (2/2)</a:t>
            </a:r>
            <a:endParaRPr lang="en-NL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C14639E-2E0C-447A-86E0-B5EA6BB67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1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4085BFFC-34B2-459E-BC52-94FF15D97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850" y="878345"/>
            <a:ext cx="1336086" cy="74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D9342F18-445D-4D8E-A5F5-58DED6397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142" y="878345"/>
            <a:ext cx="822106" cy="82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060B8F0-AD30-452D-B016-00CDBF760D7E}"/>
              </a:ext>
            </a:extLst>
          </p:cNvPr>
          <p:cNvSpPr/>
          <p:nvPr/>
        </p:nvSpPr>
        <p:spPr>
          <a:xfrm>
            <a:off x="3836862" y="843349"/>
            <a:ext cx="1015094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676CC82-472C-4D32-AF30-900BEC7019D8}"/>
              </a:ext>
            </a:extLst>
          </p:cNvPr>
          <p:cNvSpPr/>
          <p:nvPr/>
        </p:nvSpPr>
        <p:spPr>
          <a:xfrm flipH="1">
            <a:off x="4114798" y="1069822"/>
            <a:ext cx="624894" cy="193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D1802D-C380-4C96-B7F1-38C2C165522B}"/>
              </a:ext>
            </a:extLst>
          </p:cNvPr>
          <p:cNvSpPr/>
          <p:nvPr/>
        </p:nvSpPr>
        <p:spPr>
          <a:xfrm>
            <a:off x="3921383" y="2106644"/>
            <a:ext cx="839804" cy="4740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i="1"/>
              <a:t>Employees &lt;Map&gt; </a:t>
            </a:r>
            <a:endParaRPr lang="en-NL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17DF47-41D6-4EFF-8E41-8D4272D98E37}"/>
              </a:ext>
            </a:extLst>
          </p:cNvPr>
          <p:cNvSpPr txBox="1"/>
          <p:nvPr/>
        </p:nvSpPr>
        <p:spPr>
          <a:xfrm>
            <a:off x="3921383" y="1298502"/>
            <a:ext cx="88485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err="1">
                <a:solidFill>
                  <a:schemeClr val="bg1"/>
                </a:solidFill>
              </a:rPr>
              <a:t>Bindings</a:t>
            </a:r>
            <a:endParaRPr lang="en-NL" sz="1800" err="1">
              <a:solidFill>
                <a:schemeClr val="bg1"/>
              </a:solidFill>
            </a:endParaRP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5C2AE6A3-257B-49B9-89A0-9B4AA0BAE1D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74003" y="1700453"/>
            <a:ext cx="1138067" cy="703938"/>
          </a:xfrm>
          <a:prstGeom prst="bentConnector3">
            <a:avLst>
              <a:gd name="adj1" fmla="val 8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9AEFE24-C31A-4104-BC2C-090131258BB6}"/>
              </a:ext>
            </a:extLst>
          </p:cNvPr>
          <p:cNvSpPr txBox="1"/>
          <p:nvPr/>
        </p:nvSpPr>
        <p:spPr>
          <a:xfrm>
            <a:off x="5083251" y="2208366"/>
            <a:ext cx="53219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/>
              <a:t>put/</a:t>
            </a:r>
            <a:r>
              <a:rPr lang="nl-NL" sz="1100" err="1"/>
              <a:t>write</a:t>
            </a:r>
            <a:endParaRPr lang="en-NL" sz="1100" err="1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344E26D-539D-4C70-9AF3-DE0A9C8E67A9}"/>
              </a:ext>
            </a:extLst>
          </p:cNvPr>
          <p:cNvCxnSpPr>
            <a:cxnSpLocks/>
          </p:cNvCxnSpPr>
          <p:nvPr/>
        </p:nvCxnSpPr>
        <p:spPr>
          <a:xfrm>
            <a:off x="2459421" y="1650151"/>
            <a:ext cx="1461962" cy="727492"/>
          </a:xfrm>
          <a:prstGeom prst="bentConnector3">
            <a:avLst>
              <a:gd name="adj1" fmla="val -145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0F3E9DEA-39AC-4A5C-826D-DD3029E7BB2D}"/>
              </a:ext>
            </a:extLst>
          </p:cNvPr>
          <p:cNvSpPr txBox="1"/>
          <p:nvPr/>
        </p:nvSpPr>
        <p:spPr>
          <a:xfrm>
            <a:off x="3311238" y="2193118"/>
            <a:ext cx="28212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err="1"/>
              <a:t>read</a:t>
            </a:r>
            <a:endParaRPr lang="en-NL" sz="110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8BE44A-3A1E-4A76-8A09-A2974BB02DB6}"/>
              </a:ext>
            </a:extLst>
          </p:cNvPr>
          <p:cNvSpPr/>
          <p:nvPr/>
        </p:nvSpPr>
        <p:spPr>
          <a:xfrm>
            <a:off x="1024759" y="1793475"/>
            <a:ext cx="838296" cy="4740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00" i="1" err="1"/>
              <a:t>employees.json</a:t>
            </a:r>
            <a:endParaRPr lang="en-NL" sz="100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DECAEE0-301F-4A2E-80E9-47CAD04138D9}"/>
              </a:ext>
            </a:extLst>
          </p:cNvPr>
          <p:cNvSpPr/>
          <p:nvPr/>
        </p:nvSpPr>
        <p:spPr>
          <a:xfrm>
            <a:off x="1686621" y="1458310"/>
            <a:ext cx="607262" cy="331588"/>
          </a:xfrm>
          <a:custGeom>
            <a:avLst/>
            <a:gdLst>
              <a:gd name="connsiteX0" fmla="*/ 607262 w 607262"/>
              <a:gd name="connsiteY0" fmla="*/ 0 h 331588"/>
              <a:gd name="connsiteX1" fmla="*/ 289 w 607262"/>
              <a:gd name="connsiteY1" fmla="*/ 323193 h 331588"/>
              <a:gd name="connsiteX2" fmla="*/ 544200 w 607262"/>
              <a:gd name="connsiteY2" fmla="*/ 204952 h 33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7262" h="331588">
                <a:moveTo>
                  <a:pt x="607262" y="0"/>
                </a:moveTo>
                <a:cubicBezTo>
                  <a:pt x="309030" y="144517"/>
                  <a:pt x="10799" y="289034"/>
                  <a:pt x="289" y="323193"/>
                </a:cubicBezTo>
                <a:cubicBezTo>
                  <a:pt x="-10221" y="357352"/>
                  <a:pt x="266989" y="281152"/>
                  <a:pt x="544200" y="204952"/>
                </a:cubicBezTo>
              </a:path>
            </a:pathLst>
          </a:cu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60F3736-3D5D-4A4F-B0D5-302BC5439101}"/>
              </a:ext>
            </a:extLst>
          </p:cNvPr>
          <p:cNvSpPr/>
          <p:nvPr/>
        </p:nvSpPr>
        <p:spPr>
          <a:xfrm>
            <a:off x="3908210" y="1663743"/>
            <a:ext cx="886663" cy="34636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err="1"/>
              <a:t>eval</a:t>
            </a:r>
            <a:endParaRPr lang="en-NL" sz="100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65CA111B-154A-488C-B314-DD9075C5936E}"/>
              </a:ext>
            </a:extLst>
          </p:cNvPr>
          <p:cNvCxnSpPr/>
          <p:nvPr/>
        </p:nvCxnSpPr>
        <p:spPr>
          <a:xfrm>
            <a:off x="2688021" y="1575501"/>
            <a:ext cx="1220189" cy="284830"/>
          </a:xfrm>
          <a:prstGeom prst="bentConnector3">
            <a:avLst>
              <a:gd name="adj1" fmla="val 15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40C8CCE3-2FD1-4C62-9BFB-918B53DA7E5A}"/>
              </a:ext>
            </a:extLst>
          </p:cNvPr>
          <p:cNvSpPr/>
          <p:nvPr/>
        </p:nvSpPr>
        <p:spPr>
          <a:xfrm>
            <a:off x="3097983" y="1701695"/>
            <a:ext cx="408772" cy="31326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400" i="1" err="1"/>
              <a:t>employees.json</a:t>
            </a:r>
            <a:endParaRPr lang="en-NL" sz="400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FF215AC-A619-4B74-B629-5D0788F91C31}"/>
              </a:ext>
            </a:extLst>
          </p:cNvPr>
          <p:cNvCxnSpPr>
            <a:stCxn id="29" idx="6"/>
            <a:endCxn id="13" idx="2"/>
          </p:cNvCxnSpPr>
          <p:nvPr/>
        </p:nvCxnSpPr>
        <p:spPr>
          <a:xfrm flipV="1">
            <a:off x="4794873" y="1700451"/>
            <a:ext cx="828322" cy="1364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Snagit_SNG837">
            <a:extLst>
              <a:ext uri="{FF2B5EF4-FFF2-40B4-BE49-F238E27FC236}">
                <a16:creationId xmlns:a16="http://schemas.microsoft.com/office/drawing/2014/main" id="{952D0838-EFBA-4078-936F-BD8C69FCC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659" y="2971171"/>
            <a:ext cx="8222190" cy="1820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Snagit_SNG81F">
            <a:extLst>
              <a:ext uri="{FF2B5EF4-FFF2-40B4-BE49-F238E27FC236}">
                <a16:creationId xmlns:a16="http://schemas.microsoft.com/office/drawing/2014/main" id="{73B43770-A4E7-471A-A4C3-988EE21F1C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2263" y="2041462"/>
            <a:ext cx="2263336" cy="845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092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BBA104-F1CE-4441-B00B-1D53036E97FD}"/>
              </a:ext>
            </a:extLst>
          </p:cNvPr>
          <p:cNvSpPr/>
          <p:nvPr/>
        </p:nvSpPr>
        <p:spPr>
          <a:xfrm>
            <a:off x="3633952" y="878345"/>
            <a:ext cx="1408714" cy="1880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Bindings</a:t>
            </a:r>
            <a:r>
              <a:rPr lang="nl-NL"/>
              <a:t> interface </a:t>
            </a:r>
            <a:r>
              <a:rPr lang="nl-NL" err="1"/>
              <a:t>between</a:t>
            </a:r>
            <a:r>
              <a:rPr lang="nl-NL"/>
              <a:t> Java </a:t>
            </a:r>
            <a:r>
              <a:rPr lang="nl-NL">
                <a:sym typeface="Wingdings" panose="05000000000000000000" pitchFamily="2" charset="2"/>
              </a:rPr>
              <a:t> </a:t>
            </a:r>
            <a:r>
              <a:rPr lang="nl-NL" err="1">
                <a:sym typeface="Wingdings" panose="05000000000000000000" pitchFamily="2" charset="2"/>
              </a:rPr>
              <a:t>JavaScript</a:t>
            </a:r>
            <a:br>
              <a:rPr lang="nl-NL">
                <a:sym typeface="Wingdings" panose="05000000000000000000" pitchFamily="2" charset="2"/>
              </a:rPr>
            </a:br>
            <a:r>
              <a:rPr lang="nl-NL" err="1">
                <a:sym typeface="Wingdings" panose="05000000000000000000" pitchFamily="2" charset="2"/>
              </a:rPr>
              <a:t>Example</a:t>
            </a:r>
            <a:r>
              <a:rPr lang="nl-NL">
                <a:sym typeface="Wingdings" panose="05000000000000000000" pitchFamily="2" charset="2"/>
              </a:rPr>
              <a:t>: Read </a:t>
            </a:r>
            <a:r>
              <a:rPr lang="nl-NL" err="1">
                <a:sym typeface="Wingdings" panose="05000000000000000000" pitchFamily="2" charset="2"/>
              </a:rPr>
              <a:t>JavaScript</a:t>
            </a:r>
            <a:r>
              <a:rPr lang="nl-NL">
                <a:sym typeface="Wingdings" panose="05000000000000000000" pitchFamily="2" charset="2"/>
              </a:rPr>
              <a:t> Array </a:t>
            </a:r>
            <a:r>
              <a:rPr lang="nl-NL" err="1">
                <a:sym typeface="Wingdings" panose="05000000000000000000" pitchFamily="2" charset="2"/>
              </a:rPr>
              <a:t>elements</a:t>
            </a:r>
            <a:r>
              <a:rPr lang="nl-NL">
                <a:sym typeface="Wingdings" panose="05000000000000000000" pitchFamily="2" charset="2"/>
              </a:rPr>
              <a:t> </a:t>
            </a:r>
            <a:r>
              <a:rPr lang="nl-NL" err="1">
                <a:sym typeface="Wingdings" panose="05000000000000000000" pitchFamily="2" charset="2"/>
              </a:rPr>
              <a:t>from</a:t>
            </a:r>
            <a:r>
              <a:rPr lang="nl-NL">
                <a:sym typeface="Wingdings" panose="05000000000000000000" pitchFamily="2" charset="2"/>
              </a:rPr>
              <a:t> Java</a:t>
            </a:r>
            <a:endParaRPr lang="en-NL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5AAE522-A193-4FD5-AB1C-AA5E5B0D3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1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4085BFFC-34B2-459E-BC52-94FF15D97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850" y="878345"/>
            <a:ext cx="1336086" cy="74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D9342F18-445D-4D8E-A5F5-58DED6397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142" y="878345"/>
            <a:ext cx="822106" cy="82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060B8F0-AD30-452D-B016-00CDBF760D7E}"/>
              </a:ext>
            </a:extLst>
          </p:cNvPr>
          <p:cNvSpPr/>
          <p:nvPr/>
        </p:nvSpPr>
        <p:spPr>
          <a:xfrm>
            <a:off x="3836862" y="843349"/>
            <a:ext cx="1015094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676CC82-472C-4D32-AF30-900BEC7019D8}"/>
              </a:ext>
            </a:extLst>
          </p:cNvPr>
          <p:cNvSpPr/>
          <p:nvPr/>
        </p:nvSpPr>
        <p:spPr>
          <a:xfrm flipH="1">
            <a:off x="4114798" y="1069822"/>
            <a:ext cx="624894" cy="193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D1802D-C380-4C96-B7F1-38C2C165522B}"/>
              </a:ext>
            </a:extLst>
          </p:cNvPr>
          <p:cNvSpPr/>
          <p:nvPr/>
        </p:nvSpPr>
        <p:spPr>
          <a:xfrm>
            <a:off x="3921383" y="2106644"/>
            <a:ext cx="839804" cy="4740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i="1" err="1"/>
              <a:t>Countries</a:t>
            </a:r>
            <a:r>
              <a:rPr lang="nl-NL" sz="1000" i="1"/>
              <a:t> &lt;array&gt;</a:t>
            </a:r>
            <a:endParaRPr lang="en-NL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17DF47-41D6-4EFF-8E41-8D4272D98E37}"/>
              </a:ext>
            </a:extLst>
          </p:cNvPr>
          <p:cNvSpPr txBox="1"/>
          <p:nvPr/>
        </p:nvSpPr>
        <p:spPr>
          <a:xfrm>
            <a:off x="3921383" y="1298502"/>
            <a:ext cx="88485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err="1">
                <a:solidFill>
                  <a:schemeClr val="bg1"/>
                </a:solidFill>
              </a:rPr>
              <a:t>Bindings</a:t>
            </a:r>
            <a:endParaRPr lang="en-NL" sz="1800" err="1">
              <a:solidFill>
                <a:schemeClr val="bg1"/>
              </a:solidFill>
            </a:endParaRP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5C2AE6A3-257B-49B9-89A0-9B4AA0BAE1D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74003" y="1700453"/>
            <a:ext cx="1138067" cy="703938"/>
          </a:xfrm>
          <a:prstGeom prst="bentConnector3">
            <a:avLst>
              <a:gd name="adj1" fmla="val 8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9AEFE24-C31A-4104-BC2C-090131258BB6}"/>
              </a:ext>
            </a:extLst>
          </p:cNvPr>
          <p:cNvSpPr txBox="1"/>
          <p:nvPr/>
        </p:nvSpPr>
        <p:spPr>
          <a:xfrm>
            <a:off x="5083251" y="2208366"/>
            <a:ext cx="53219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/>
              <a:t>put/</a:t>
            </a:r>
            <a:r>
              <a:rPr lang="nl-NL" sz="1100" err="1"/>
              <a:t>write</a:t>
            </a:r>
            <a:endParaRPr lang="en-NL" sz="1100" err="1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344E26D-539D-4C70-9AF3-DE0A9C8E67A9}"/>
              </a:ext>
            </a:extLst>
          </p:cNvPr>
          <p:cNvCxnSpPr>
            <a:cxnSpLocks/>
          </p:cNvCxnSpPr>
          <p:nvPr/>
        </p:nvCxnSpPr>
        <p:spPr>
          <a:xfrm>
            <a:off x="2459421" y="1650151"/>
            <a:ext cx="1461962" cy="727492"/>
          </a:xfrm>
          <a:prstGeom prst="bentConnector3">
            <a:avLst>
              <a:gd name="adj1" fmla="val -145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0F3E9DEA-39AC-4A5C-826D-DD3029E7BB2D}"/>
              </a:ext>
            </a:extLst>
          </p:cNvPr>
          <p:cNvSpPr txBox="1"/>
          <p:nvPr/>
        </p:nvSpPr>
        <p:spPr>
          <a:xfrm>
            <a:off x="3311238" y="2193118"/>
            <a:ext cx="28212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err="1"/>
              <a:t>read</a:t>
            </a:r>
            <a:endParaRPr lang="en-NL" sz="110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8BE44A-3A1E-4A76-8A09-A2974BB02DB6}"/>
              </a:ext>
            </a:extLst>
          </p:cNvPr>
          <p:cNvSpPr/>
          <p:nvPr/>
        </p:nvSpPr>
        <p:spPr>
          <a:xfrm>
            <a:off x="839387" y="1480901"/>
            <a:ext cx="936627" cy="4740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00" i="1"/>
              <a:t>countries.js</a:t>
            </a:r>
            <a:endParaRPr lang="en-NL" sz="100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DECAEE0-301F-4A2E-80E9-47CAD04138D9}"/>
              </a:ext>
            </a:extLst>
          </p:cNvPr>
          <p:cNvSpPr/>
          <p:nvPr/>
        </p:nvSpPr>
        <p:spPr>
          <a:xfrm>
            <a:off x="1686621" y="1458310"/>
            <a:ext cx="607262" cy="331588"/>
          </a:xfrm>
          <a:custGeom>
            <a:avLst/>
            <a:gdLst>
              <a:gd name="connsiteX0" fmla="*/ 607262 w 607262"/>
              <a:gd name="connsiteY0" fmla="*/ 0 h 331588"/>
              <a:gd name="connsiteX1" fmla="*/ 289 w 607262"/>
              <a:gd name="connsiteY1" fmla="*/ 323193 h 331588"/>
              <a:gd name="connsiteX2" fmla="*/ 544200 w 607262"/>
              <a:gd name="connsiteY2" fmla="*/ 204952 h 33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7262" h="331588">
                <a:moveTo>
                  <a:pt x="607262" y="0"/>
                </a:moveTo>
                <a:cubicBezTo>
                  <a:pt x="309030" y="144517"/>
                  <a:pt x="10799" y="289034"/>
                  <a:pt x="289" y="323193"/>
                </a:cubicBezTo>
                <a:cubicBezTo>
                  <a:pt x="-10221" y="357352"/>
                  <a:pt x="266989" y="281152"/>
                  <a:pt x="544200" y="204952"/>
                </a:cubicBezTo>
              </a:path>
            </a:pathLst>
          </a:cu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60F3736-3D5D-4A4F-B0D5-302BC5439101}"/>
              </a:ext>
            </a:extLst>
          </p:cNvPr>
          <p:cNvSpPr/>
          <p:nvPr/>
        </p:nvSpPr>
        <p:spPr>
          <a:xfrm>
            <a:off x="3908210" y="1663743"/>
            <a:ext cx="886663" cy="34636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err="1"/>
              <a:t>eval</a:t>
            </a:r>
            <a:endParaRPr lang="en-NL" sz="100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65CA111B-154A-488C-B314-DD9075C5936E}"/>
              </a:ext>
            </a:extLst>
          </p:cNvPr>
          <p:cNvCxnSpPr/>
          <p:nvPr/>
        </p:nvCxnSpPr>
        <p:spPr>
          <a:xfrm>
            <a:off x="2688021" y="1575501"/>
            <a:ext cx="1220189" cy="284830"/>
          </a:xfrm>
          <a:prstGeom prst="bentConnector3">
            <a:avLst>
              <a:gd name="adj1" fmla="val 15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40C8CCE3-2FD1-4C62-9BFB-918B53DA7E5A}"/>
              </a:ext>
            </a:extLst>
          </p:cNvPr>
          <p:cNvSpPr/>
          <p:nvPr/>
        </p:nvSpPr>
        <p:spPr>
          <a:xfrm>
            <a:off x="3097983" y="1701695"/>
            <a:ext cx="408772" cy="31326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400" i="1"/>
              <a:t>countries.js</a:t>
            </a:r>
            <a:endParaRPr lang="en-NL" sz="400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FF215AC-A619-4B74-B629-5D0788F91C31}"/>
              </a:ext>
            </a:extLst>
          </p:cNvPr>
          <p:cNvCxnSpPr>
            <a:stCxn id="29" idx="6"/>
            <a:endCxn id="13" idx="2"/>
          </p:cNvCxnSpPr>
          <p:nvPr/>
        </p:nvCxnSpPr>
        <p:spPr>
          <a:xfrm flipV="1">
            <a:off x="4794873" y="1700451"/>
            <a:ext cx="828322" cy="1364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Snagit_SNG856">
            <a:extLst>
              <a:ext uri="{FF2B5EF4-FFF2-40B4-BE49-F238E27FC236}">
                <a16:creationId xmlns:a16="http://schemas.microsoft.com/office/drawing/2014/main" id="{03E7DCA1-1754-4341-9FFB-C50C7BCB9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272" y="3216055"/>
            <a:ext cx="6876656" cy="1433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Snagit_SNG858">
            <a:extLst>
              <a:ext uri="{FF2B5EF4-FFF2-40B4-BE49-F238E27FC236}">
                <a16:creationId xmlns:a16="http://schemas.microsoft.com/office/drawing/2014/main" id="{BDFA5469-1E0A-456D-AA53-F476AA3634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9753" y="3627107"/>
            <a:ext cx="3170195" cy="1249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Snagit_SNG85C">
            <a:extLst>
              <a:ext uri="{FF2B5EF4-FFF2-40B4-BE49-F238E27FC236}">
                <a16:creationId xmlns:a16="http://schemas.microsoft.com/office/drawing/2014/main" id="{9ABDA9C4-6972-43CB-AA31-D50A361D93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29" y="2032793"/>
            <a:ext cx="2336142" cy="85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22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CC3F1-F684-4520-A70A-A8455583A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latin typeface="Robot"/>
              </a:rPr>
              <a:t>What</a:t>
            </a:r>
            <a:r>
              <a:rPr lang="nl-NL" dirty="0">
                <a:latin typeface="Robot"/>
              </a:rPr>
              <a:t> is </a:t>
            </a:r>
            <a:r>
              <a:rPr lang="nl-NL" dirty="0" err="1">
                <a:latin typeface="Robot"/>
              </a:rPr>
              <a:t>GraalVM</a:t>
            </a:r>
            <a:r>
              <a:rPr lang="nl-NL" dirty="0">
                <a:latin typeface="Robot"/>
              </a:rPr>
              <a:t>?</a:t>
            </a:r>
            <a:endParaRPr lang="en-US" dirty="0">
              <a:latin typeface="Robo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53F1B-D1CE-4CC3-BEB4-8C7F2022A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816D08-4737-4BE3-8B06-20C0F60E4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Developer MeetUp: Getting Started with GraalVM Polyglot Programming</a:t>
            </a:r>
            <a:endParaRPr kumimoji="0" lang="nl-NL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495073-9F4F-4418-8355-7980BB1CF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962" y="1119372"/>
            <a:ext cx="7739539" cy="3321994"/>
          </a:xfrm>
          <a:prstGeom prst="rect">
            <a:avLst/>
          </a:prstGeom>
        </p:spPr>
      </p:pic>
      <p:pic>
        <p:nvPicPr>
          <p:cNvPr id="10" name="Snagit_SNG84E">
            <a:extLst>
              <a:ext uri="{FF2B5EF4-FFF2-40B4-BE49-F238E27FC236}">
                <a16:creationId xmlns:a16="http://schemas.microsoft.com/office/drawing/2014/main" id="{38AF97EE-3621-46F6-9193-69E30909F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135" y="223926"/>
            <a:ext cx="1524132" cy="177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73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Snagit_SNG859">
            <a:extLst>
              <a:ext uri="{FF2B5EF4-FFF2-40B4-BE49-F238E27FC236}">
                <a16:creationId xmlns:a16="http://schemas.microsoft.com/office/drawing/2014/main" id="{6504230D-920B-4633-B092-CE5742804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92" y="2503147"/>
            <a:ext cx="5448772" cy="2385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BBA104-F1CE-4441-B00B-1D53036E97FD}"/>
              </a:ext>
            </a:extLst>
          </p:cNvPr>
          <p:cNvSpPr/>
          <p:nvPr/>
        </p:nvSpPr>
        <p:spPr>
          <a:xfrm>
            <a:off x="3633952" y="878345"/>
            <a:ext cx="1408714" cy="233771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sym typeface="Wingdings" panose="05000000000000000000" pitchFamily="2" charset="2"/>
              </a:rPr>
              <a:t>Call Back </a:t>
            </a:r>
            <a:r>
              <a:rPr lang="nl-NL" err="1">
                <a:sym typeface="Wingdings" panose="05000000000000000000" pitchFamily="2" charset="2"/>
              </a:rPr>
              <a:t>to</a:t>
            </a:r>
            <a:r>
              <a:rPr lang="nl-NL">
                <a:sym typeface="Wingdings" panose="05000000000000000000" pitchFamily="2" charset="2"/>
              </a:rPr>
              <a:t> Java </a:t>
            </a:r>
            <a:r>
              <a:rPr lang="nl-NL" err="1">
                <a:sym typeface="Wingdings" panose="05000000000000000000" pitchFamily="2" charset="2"/>
              </a:rPr>
              <a:t>from</a:t>
            </a:r>
            <a:r>
              <a:rPr lang="nl-NL">
                <a:sym typeface="Wingdings" panose="05000000000000000000" pitchFamily="2" charset="2"/>
              </a:rPr>
              <a:t> </a:t>
            </a:r>
            <a:r>
              <a:rPr lang="nl-NL" err="1">
                <a:sym typeface="Wingdings" panose="05000000000000000000" pitchFamily="2" charset="2"/>
              </a:rPr>
              <a:t>JavaScript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708B9-55F4-409C-A425-A57727F14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1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4085BFFC-34B2-459E-BC52-94FF15D97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850" y="878345"/>
            <a:ext cx="1336086" cy="74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D9342F18-445D-4D8E-A5F5-58DED6397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142" y="878345"/>
            <a:ext cx="822106" cy="82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060B8F0-AD30-452D-B016-00CDBF760D7E}"/>
              </a:ext>
            </a:extLst>
          </p:cNvPr>
          <p:cNvSpPr/>
          <p:nvPr/>
        </p:nvSpPr>
        <p:spPr>
          <a:xfrm>
            <a:off x="3836862" y="843349"/>
            <a:ext cx="1015094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676CC82-472C-4D32-AF30-900BEC7019D8}"/>
              </a:ext>
            </a:extLst>
          </p:cNvPr>
          <p:cNvSpPr/>
          <p:nvPr/>
        </p:nvSpPr>
        <p:spPr>
          <a:xfrm flipH="1">
            <a:off x="4114798" y="1069822"/>
            <a:ext cx="624894" cy="193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17DF47-41D6-4EFF-8E41-8D4272D98E37}"/>
              </a:ext>
            </a:extLst>
          </p:cNvPr>
          <p:cNvSpPr txBox="1"/>
          <p:nvPr/>
        </p:nvSpPr>
        <p:spPr>
          <a:xfrm>
            <a:off x="3921383" y="1298502"/>
            <a:ext cx="88485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err="1">
                <a:solidFill>
                  <a:schemeClr val="bg1"/>
                </a:solidFill>
              </a:rPr>
              <a:t>Bindings</a:t>
            </a:r>
            <a:endParaRPr lang="en-NL" sz="1800" err="1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F3E9DEA-39AC-4A5C-826D-DD3029E7BB2D}"/>
              </a:ext>
            </a:extLst>
          </p:cNvPr>
          <p:cNvSpPr txBox="1"/>
          <p:nvPr/>
        </p:nvSpPr>
        <p:spPr>
          <a:xfrm>
            <a:off x="3361372" y="1973203"/>
            <a:ext cx="19556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/>
              <a:t>put</a:t>
            </a:r>
            <a:endParaRPr lang="en-NL" sz="1100" err="1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60F3736-3D5D-4A4F-B0D5-302BC5439101}"/>
              </a:ext>
            </a:extLst>
          </p:cNvPr>
          <p:cNvSpPr/>
          <p:nvPr/>
        </p:nvSpPr>
        <p:spPr>
          <a:xfrm>
            <a:off x="3722997" y="1665377"/>
            <a:ext cx="1278396" cy="954848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err="1"/>
              <a:t>friend</a:t>
            </a:r>
            <a:r>
              <a:rPr lang="nl-NL" sz="1000"/>
              <a:t> &lt;class </a:t>
            </a:r>
            <a:r>
              <a:rPr lang="nl-NL" sz="1000" err="1"/>
              <a:t>Friendly</a:t>
            </a:r>
            <a:br>
              <a:rPr lang="nl-NL" sz="1000"/>
            </a:br>
            <a:r>
              <a:rPr lang="nl-NL" sz="1000" err="1"/>
              <a:t>Neighbour</a:t>
            </a:r>
            <a:r>
              <a:rPr lang="nl-NL" sz="1000"/>
              <a:t>&gt;</a:t>
            </a:r>
            <a:endParaRPr lang="en-NL" sz="100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65CA111B-154A-488C-B314-DD9075C5936E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2546732" y="1577135"/>
            <a:ext cx="1176265" cy="565666"/>
          </a:xfrm>
          <a:prstGeom prst="bentConnector3">
            <a:avLst>
              <a:gd name="adj1" fmla="val -9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FF215AC-A619-4B74-B629-5D0788F91C31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 flipV="1">
            <a:off x="5001393" y="1700451"/>
            <a:ext cx="621802" cy="442350"/>
          </a:xfrm>
          <a:prstGeom prst="bentConnector2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74A2AA3-5320-4551-8BE2-CAAC1F0D61DF}"/>
              </a:ext>
            </a:extLst>
          </p:cNvPr>
          <p:cNvSpPr txBox="1"/>
          <p:nvPr/>
        </p:nvSpPr>
        <p:spPr>
          <a:xfrm>
            <a:off x="5120698" y="1973203"/>
            <a:ext cx="40876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err="1"/>
              <a:t>invoke</a:t>
            </a:r>
            <a:endParaRPr lang="en-NL" sz="1100" err="1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2FE20F3-676B-4FB2-A3D2-9E776CE66421}"/>
              </a:ext>
            </a:extLst>
          </p:cNvPr>
          <p:cNvSpPr/>
          <p:nvPr/>
        </p:nvSpPr>
        <p:spPr>
          <a:xfrm>
            <a:off x="3894977" y="2744960"/>
            <a:ext cx="886663" cy="34636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err="1"/>
              <a:t>eval</a:t>
            </a:r>
            <a:endParaRPr lang="en-NL" sz="100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F56918C-838C-482C-BD6A-53538C4A45E0}"/>
              </a:ext>
            </a:extLst>
          </p:cNvPr>
          <p:cNvCxnSpPr>
            <a:cxnSpLocks/>
            <a:endCxn id="36" idx="2"/>
          </p:cNvCxnSpPr>
          <p:nvPr/>
        </p:nvCxnSpPr>
        <p:spPr>
          <a:xfrm>
            <a:off x="2348346" y="1601844"/>
            <a:ext cx="1546631" cy="1316296"/>
          </a:xfrm>
          <a:prstGeom prst="bentConnector3">
            <a:avLst>
              <a:gd name="adj1" fmla="val 26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D15420A-29F0-4437-B5AA-8CF9DDA40551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4781640" y="1717990"/>
            <a:ext cx="1068113" cy="1200150"/>
          </a:xfrm>
          <a:prstGeom prst="bentConnector2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Snagit_SNG857">
            <a:extLst>
              <a:ext uri="{FF2B5EF4-FFF2-40B4-BE49-F238E27FC236}">
                <a16:creationId xmlns:a16="http://schemas.microsoft.com/office/drawing/2014/main" id="{8C80CE5F-D090-48FB-9D2B-E1EDF01441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4235" y="4228341"/>
            <a:ext cx="5214853" cy="52634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1A0B2CC-B872-4312-BB2C-E9097D7413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2057" y="1862663"/>
            <a:ext cx="2781201" cy="128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90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Java </a:t>
            </a:r>
            <a:r>
              <a:rPr lang="nl-NL">
                <a:sym typeface="Wingdings" panose="05000000000000000000" pitchFamily="2" charset="2"/>
              </a:rPr>
              <a:t> </a:t>
            </a:r>
            <a:r>
              <a:rPr lang="nl-NL" err="1">
                <a:sym typeface="Wingdings" panose="05000000000000000000" pitchFamily="2" charset="2"/>
              </a:rPr>
              <a:t>JavaScript</a:t>
            </a:r>
            <a:r>
              <a:rPr lang="nl-NL">
                <a:sym typeface="Wingdings" panose="05000000000000000000" pitchFamily="2" charset="2"/>
              </a:rPr>
              <a:t> </a:t>
            </a:r>
            <a:br>
              <a:rPr lang="nl-NL">
                <a:sym typeface="Wingdings" panose="05000000000000000000" pitchFamily="2" charset="2"/>
              </a:rPr>
            </a:br>
            <a:r>
              <a:rPr lang="nl-NL" err="1">
                <a:sym typeface="Wingdings" panose="05000000000000000000" pitchFamily="2" charset="2"/>
              </a:rPr>
              <a:t>GraalVM</a:t>
            </a:r>
            <a:r>
              <a:rPr lang="nl-NL">
                <a:sym typeface="Wingdings" panose="05000000000000000000" pitchFamily="2" charset="2"/>
              </a:rPr>
              <a:t> Rules for handling </a:t>
            </a:r>
            <a:r>
              <a:rPr lang="nl-NL" i="1">
                <a:sym typeface="Wingdings" panose="05000000000000000000" pitchFamily="2" charset="2"/>
              </a:rPr>
              <a:t>The Thread Gap</a:t>
            </a:r>
            <a:endParaRPr lang="en-NL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/>
              <a:t>In a polyglot application, an arbitrary number of JS runtimes can be created, but they should be used by one thread at a time.</a:t>
            </a:r>
          </a:p>
          <a:p>
            <a:pPr lvl="1"/>
            <a:r>
              <a:rPr lang="en-US" sz="1600"/>
              <a:t>Parallel JavaScript execution can happily take place! </a:t>
            </a:r>
          </a:p>
          <a:p>
            <a:pPr lvl="1"/>
            <a:r>
              <a:rPr lang="en-US" sz="1600"/>
              <a:t>Data can be shared across multiple JavaScript contexts through Java</a:t>
            </a:r>
          </a:p>
          <a:p>
            <a:r>
              <a:rPr lang="en-US" sz="1600"/>
              <a:t>Concurrent access to Java objects is allowed: any Java object can be accessed by any Java or JavaScript thread, concurrently.</a:t>
            </a:r>
          </a:p>
          <a:p>
            <a:pPr lvl="1"/>
            <a:r>
              <a:rPr lang="en-US" sz="1600"/>
              <a:t>Java is well equipped to handle concurrent access to a Java Object</a:t>
            </a:r>
          </a:p>
          <a:p>
            <a:pPr lvl="1"/>
            <a:r>
              <a:rPr lang="en-US"/>
              <a:t>A single Java object can be accessed from multiple JS contexts</a:t>
            </a:r>
          </a:p>
          <a:p>
            <a:r>
              <a:rPr lang="en-US" sz="1600"/>
              <a:t>Concurrent access to JavaScript objects is </a:t>
            </a:r>
            <a:r>
              <a:rPr lang="en-US" sz="1600" i="1"/>
              <a:t>not</a:t>
            </a:r>
            <a:r>
              <a:rPr lang="en-US" sz="1600"/>
              <a:t> allowed: any JavaScript object cannot be accessed by more than one thread at a time.</a:t>
            </a:r>
          </a:p>
          <a:p>
            <a:pPr lvl="1"/>
            <a:r>
              <a:rPr lang="en-US" sz="1600"/>
              <a:t>Access to a shared Java Object (across JavaScript execution contexts) has to be </a:t>
            </a:r>
            <a:r>
              <a:rPr lang="en-US" sz="1600" i="1"/>
              <a:t>synchronized</a:t>
            </a:r>
            <a:r>
              <a:rPr lang="en-US" sz="1600"/>
              <a:t> in Java code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62215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BBA104-F1CE-4441-B00B-1D53036E97FD}"/>
              </a:ext>
            </a:extLst>
          </p:cNvPr>
          <p:cNvSpPr/>
          <p:nvPr/>
        </p:nvSpPr>
        <p:spPr>
          <a:xfrm>
            <a:off x="3633952" y="878345"/>
            <a:ext cx="1408714" cy="257392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Multiple </a:t>
            </a:r>
            <a:r>
              <a:rPr lang="nl-NL" err="1"/>
              <a:t>JavaScript</a:t>
            </a:r>
            <a:r>
              <a:rPr lang="nl-NL"/>
              <a:t> </a:t>
            </a:r>
            <a:r>
              <a:rPr lang="nl-NL" err="1"/>
              <a:t>threads</a:t>
            </a:r>
            <a:r>
              <a:rPr lang="nl-NL"/>
              <a:t> </a:t>
            </a:r>
            <a:br>
              <a:rPr lang="nl-NL"/>
            </a:br>
            <a:r>
              <a:rPr lang="nl-NL" err="1"/>
              <a:t>from</a:t>
            </a:r>
            <a:r>
              <a:rPr lang="nl-NL"/>
              <a:t> a Single Multi-</a:t>
            </a:r>
            <a:r>
              <a:rPr lang="nl-NL" err="1"/>
              <a:t>threaded</a:t>
            </a:r>
            <a:r>
              <a:rPr lang="nl-NL"/>
              <a:t> Java Application</a:t>
            </a:r>
            <a:endParaRPr lang="en-NL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BE4F855-AE4D-4D15-87BA-B086D38D3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1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4085BFFC-34B2-459E-BC52-94FF15D97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481" y="1099711"/>
            <a:ext cx="1336086" cy="74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D9342F18-445D-4D8E-A5F5-58DED6397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169" y="1498072"/>
            <a:ext cx="822106" cy="82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517DF47-41D6-4EFF-8E41-8D4272D98E37}"/>
              </a:ext>
            </a:extLst>
          </p:cNvPr>
          <p:cNvSpPr txBox="1"/>
          <p:nvPr/>
        </p:nvSpPr>
        <p:spPr>
          <a:xfrm>
            <a:off x="3855490" y="924646"/>
            <a:ext cx="98745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>
                <a:solidFill>
                  <a:schemeClr val="bg1"/>
                </a:solidFill>
              </a:rPr>
              <a:t>Context 1</a:t>
            </a:r>
          </a:p>
          <a:p>
            <a:r>
              <a:rPr lang="nl-NL" sz="1800" err="1">
                <a:solidFill>
                  <a:schemeClr val="bg1"/>
                </a:solidFill>
              </a:rPr>
              <a:t>Bindings</a:t>
            </a:r>
            <a:endParaRPr lang="en-NL" sz="1800" err="1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F3E9DEA-39AC-4A5C-826D-DD3029E7BB2D}"/>
              </a:ext>
            </a:extLst>
          </p:cNvPr>
          <p:cNvSpPr txBox="1"/>
          <p:nvPr/>
        </p:nvSpPr>
        <p:spPr>
          <a:xfrm>
            <a:off x="3361372" y="1973203"/>
            <a:ext cx="19556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/>
              <a:t>put</a:t>
            </a:r>
            <a:endParaRPr lang="en-NL" sz="1100" err="1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65CA111B-154A-488C-B314-DD9075C5936E}"/>
              </a:ext>
            </a:extLst>
          </p:cNvPr>
          <p:cNvCxnSpPr>
            <a:cxnSpLocks/>
            <a:stCxn id="11" idx="3"/>
            <a:endCxn id="29" idx="2"/>
          </p:cNvCxnSpPr>
          <p:nvPr/>
        </p:nvCxnSpPr>
        <p:spPr>
          <a:xfrm>
            <a:off x="2661567" y="1473815"/>
            <a:ext cx="1425496" cy="100026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FF215AC-A619-4B74-B629-5D0788F91C31}"/>
              </a:ext>
            </a:extLst>
          </p:cNvPr>
          <p:cNvCxnSpPr>
            <a:cxnSpLocks/>
            <a:stCxn id="29" idx="6"/>
            <a:endCxn id="13" idx="1"/>
          </p:cNvCxnSpPr>
          <p:nvPr/>
        </p:nvCxnSpPr>
        <p:spPr>
          <a:xfrm flipV="1">
            <a:off x="6461988" y="1909125"/>
            <a:ext cx="1433181" cy="564954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74A2AA3-5320-4551-8BE2-CAAC1F0D61DF}"/>
              </a:ext>
            </a:extLst>
          </p:cNvPr>
          <p:cNvSpPr txBox="1"/>
          <p:nvPr/>
        </p:nvSpPr>
        <p:spPr>
          <a:xfrm>
            <a:off x="6896936" y="1740214"/>
            <a:ext cx="83195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/>
              <a:t>Read/Update</a:t>
            </a:r>
            <a:endParaRPr lang="en-NL" sz="1100" err="1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2FE20F3-676B-4FB2-A3D2-9E776CE66421}"/>
              </a:ext>
            </a:extLst>
          </p:cNvPr>
          <p:cNvSpPr/>
          <p:nvPr/>
        </p:nvSpPr>
        <p:spPr>
          <a:xfrm>
            <a:off x="3938024" y="1500490"/>
            <a:ext cx="886663" cy="34636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err="1"/>
              <a:t>eval</a:t>
            </a:r>
            <a:endParaRPr lang="en-NL" sz="1000"/>
          </a:p>
        </p:txBody>
      </p:sp>
      <p:sp>
        <p:nvSpPr>
          <p:cNvPr id="3" name="Pentagon 2">
            <a:extLst>
              <a:ext uri="{FF2B5EF4-FFF2-40B4-BE49-F238E27FC236}">
                <a16:creationId xmlns:a16="http://schemas.microsoft.com/office/drawing/2014/main" id="{CBD7DDFB-578A-45BD-85F8-741D38886D81}"/>
              </a:ext>
            </a:extLst>
          </p:cNvPr>
          <p:cNvSpPr/>
          <p:nvPr/>
        </p:nvSpPr>
        <p:spPr>
          <a:xfrm>
            <a:off x="1770394" y="1717990"/>
            <a:ext cx="669635" cy="573568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173EF7-6F0D-4494-862B-15957480D375}"/>
              </a:ext>
            </a:extLst>
          </p:cNvPr>
          <p:cNvSpPr txBox="1"/>
          <p:nvPr/>
        </p:nvSpPr>
        <p:spPr>
          <a:xfrm>
            <a:off x="1792772" y="1847919"/>
            <a:ext cx="644084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100" err="1"/>
              <a:t>Main</a:t>
            </a:r>
            <a:r>
              <a:rPr lang="nl-NL" sz="1100"/>
              <a:t> Thread</a:t>
            </a:r>
            <a:endParaRPr lang="en-NL" sz="1100" err="1"/>
          </a:p>
        </p:txBody>
      </p:sp>
      <p:sp>
        <p:nvSpPr>
          <p:cNvPr id="27" name="Pentagon 26">
            <a:extLst>
              <a:ext uri="{FF2B5EF4-FFF2-40B4-BE49-F238E27FC236}">
                <a16:creationId xmlns:a16="http://schemas.microsoft.com/office/drawing/2014/main" id="{F630EAE3-9D4A-4036-BA4A-AE321B42ECEA}"/>
              </a:ext>
            </a:extLst>
          </p:cNvPr>
          <p:cNvSpPr/>
          <p:nvPr/>
        </p:nvSpPr>
        <p:spPr>
          <a:xfrm>
            <a:off x="1796577" y="2466198"/>
            <a:ext cx="669635" cy="573568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B61813-3340-4772-8F20-29B2251FFEC9}"/>
              </a:ext>
            </a:extLst>
          </p:cNvPr>
          <p:cNvSpPr txBox="1"/>
          <p:nvPr/>
        </p:nvSpPr>
        <p:spPr>
          <a:xfrm>
            <a:off x="1818955" y="2596127"/>
            <a:ext cx="644084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100"/>
              <a:t>Second Thread</a:t>
            </a:r>
            <a:endParaRPr lang="en-NL" sz="1100" err="1"/>
          </a:p>
        </p:txBody>
      </p:sp>
      <p:pic>
        <p:nvPicPr>
          <p:cNvPr id="31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0E64AA98-31BE-46A7-9B15-AECEC7D2F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169" y="3364186"/>
            <a:ext cx="822106" cy="82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09FF6D0-7533-44E9-9BA8-A83DABAAC7ED}"/>
              </a:ext>
            </a:extLst>
          </p:cNvPr>
          <p:cNvSpPr txBox="1"/>
          <p:nvPr/>
        </p:nvSpPr>
        <p:spPr>
          <a:xfrm>
            <a:off x="7041366" y="3816085"/>
            <a:ext cx="83195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/>
              <a:t>Read/Update</a:t>
            </a:r>
            <a:endParaRPr lang="en-NL" sz="1100" err="1"/>
          </a:p>
        </p:txBody>
      </p:sp>
      <p:sp>
        <p:nvSpPr>
          <p:cNvPr id="38" name="Pentagon 37">
            <a:extLst>
              <a:ext uri="{FF2B5EF4-FFF2-40B4-BE49-F238E27FC236}">
                <a16:creationId xmlns:a16="http://schemas.microsoft.com/office/drawing/2014/main" id="{1BDC2415-AD1F-4EEC-A8D0-AA52719E5EE5}"/>
              </a:ext>
            </a:extLst>
          </p:cNvPr>
          <p:cNvSpPr/>
          <p:nvPr/>
        </p:nvSpPr>
        <p:spPr>
          <a:xfrm>
            <a:off x="8410864" y="1139192"/>
            <a:ext cx="669635" cy="573568"/>
          </a:xfrm>
          <a:prstGeom prst="pen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8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038DDD-46E1-4DE8-814A-8D0A296DF35A}"/>
              </a:ext>
            </a:extLst>
          </p:cNvPr>
          <p:cNvSpPr txBox="1"/>
          <p:nvPr/>
        </p:nvSpPr>
        <p:spPr>
          <a:xfrm>
            <a:off x="8433242" y="1269121"/>
            <a:ext cx="644084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100" err="1">
                <a:solidFill>
                  <a:schemeClr val="bg2">
                    <a:lumMod val="50000"/>
                  </a:schemeClr>
                </a:solidFill>
              </a:rPr>
              <a:t>Main</a:t>
            </a:r>
            <a:r>
              <a:rPr lang="nl-NL" sz="1100">
                <a:solidFill>
                  <a:schemeClr val="bg2">
                    <a:lumMod val="50000"/>
                  </a:schemeClr>
                </a:solidFill>
              </a:rPr>
              <a:t> Thread</a:t>
            </a:r>
            <a:endParaRPr lang="en-NL" sz="1100" err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Pentagon 44">
            <a:extLst>
              <a:ext uri="{FF2B5EF4-FFF2-40B4-BE49-F238E27FC236}">
                <a16:creationId xmlns:a16="http://schemas.microsoft.com/office/drawing/2014/main" id="{42133164-F01C-4B89-B583-F879343B29C9}"/>
              </a:ext>
            </a:extLst>
          </p:cNvPr>
          <p:cNvSpPr/>
          <p:nvPr/>
        </p:nvSpPr>
        <p:spPr>
          <a:xfrm>
            <a:off x="8403281" y="3039766"/>
            <a:ext cx="669635" cy="573568"/>
          </a:xfrm>
          <a:prstGeom prst="pen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8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0CFA559-F5B9-4FC3-85B2-41F72DB7057E}"/>
              </a:ext>
            </a:extLst>
          </p:cNvPr>
          <p:cNvSpPr txBox="1"/>
          <p:nvPr/>
        </p:nvSpPr>
        <p:spPr>
          <a:xfrm>
            <a:off x="8425659" y="3169695"/>
            <a:ext cx="644084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100">
                <a:solidFill>
                  <a:schemeClr val="bg2">
                    <a:lumMod val="50000"/>
                  </a:schemeClr>
                </a:solidFill>
              </a:rPr>
              <a:t>Second</a:t>
            </a:r>
          </a:p>
          <a:p>
            <a:pPr algn="ctr"/>
            <a:r>
              <a:rPr lang="nl-NL" sz="1100">
                <a:solidFill>
                  <a:schemeClr val="bg2">
                    <a:lumMod val="50000"/>
                  </a:schemeClr>
                </a:solidFill>
              </a:rPr>
              <a:t>Thread</a:t>
            </a:r>
            <a:endParaRPr lang="en-NL" sz="1100" err="1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2CE3ADF-20F1-4C9D-AD7F-DBD11405D53F}"/>
              </a:ext>
            </a:extLst>
          </p:cNvPr>
          <p:cNvCxnSpPr>
            <a:cxnSpLocks/>
            <a:stCxn id="3" idx="5"/>
            <a:endCxn id="36" idx="2"/>
          </p:cNvCxnSpPr>
          <p:nvPr/>
        </p:nvCxnSpPr>
        <p:spPr>
          <a:xfrm flipV="1">
            <a:off x="2440028" y="1673670"/>
            <a:ext cx="1497996" cy="26340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230FE496-2498-48FC-AE1B-7AD8A864C0E5}"/>
              </a:ext>
            </a:extLst>
          </p:cNvPr>
          <p:cNvCxnSpPr>
            <a:cxnSpLocks/>
          </p:cNvCxnSpPr>
          <p:nvPr/>
        </p:nvCxnSpPr>
        <p:spPr>
          <a:xfrm flipV="1">
            <a:off x="4798705" y="1589907"/>
            <a:ext cx="3093291" cy="7232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F0E96AF4-74C5-408E-A22F-A665F14DADE7}"/>
              </a:ext>
            </a:extLst>
          </p:cNvPr>
          <p:cNvSpPr/>
          <p:nvPr/>
        </p:nvSpPr>
        <p:spPr>
          <a:xfrm rot="1184110">
            <a:off x="6607122" y="2089592"/>
            <a:ext cx="170890" cy="746786"/>
          </a:xfrm>
          <a:prstGeom prst="ellipse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4" name="Graphic 53" descr="Lock">
            <a:extLst>
              <a:ext uri="{FF2B5EF4-FFF2-40B4-BE49-F238E27FC236}">
                <a16:creationId xmlns:a16="http://schemas.microsoft.com/office/drawing/2014/main" id="{A06DA068-6AE4-4459-A309-2048D132EF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124501">
            <a:off x="6426131" y="2640942"/>
            <a:ext cx="381050" cy="381050"/>
          </a:xfrm>
          <a:prstGeom prst="rect">
            <a:avLst/>
          </a:prstGeom>
        </p:spPr>
      </p:pic>
      <p:sp>
        <p:nvSpPr>
          <p:cNvPr id="55" name="Speech Bubble: Rectangle 54">
            <a:extLst>
              <a:ext uri="{FF2B5EF4-FFF2-40B4-BE49-F238E27FC236}">
                <a16:creationId xmlns:a16="http://schemas.microsoft.com/office/drawing/2014/main" id="{A06B0F9D-88B3-444B-809C-8E9669730225}"/>
              </a:ext>
            </a:extLst>
          </p:cNvPr>
          <p:cNvSpPr/>
          <p:nvPr/>
        </p:nvSpPr>
        <p:spPr>
          <a:xfrm>
            <a:off x="7299198" y="2555399"/>
            <a:ext cx="1283477" cy="419361"/>
          </a:xfrm>
          <a:prstGeom prst="wedgeRectCallout">
            <a:avLst>
              <a:gd name="adj1" fmla="val -98751"/>
              <a:gd name="adj2" fmla="val 117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Synchronized</a:t>
            </a:r>
            <a:r>
              <a:rPr lang="nl-NL"/>
              <a:t> access</a:t>
            </a:r>
            <a:endParaRPr lang="en-NL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429CB80-3944-4972-8EF6-DA3ADD1304AB}"/>
              </a:ext>
            </a:extLst>
          </p:cNvPr>
          <p:cNvSpPr/>
          <p:nvPr/>
        </p:nvSpPr>
        <p:spPr>
          <a:xfrm>
            <a:off x="2907104" y="1846850"/>
            <a:ext cx="130988" cy="1969235"/>
          </a:xfrm>
          <a:prstGeom prst="ellipse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8" name="Graphic 57" descr="Lock">
            <a:extLst>
              <a:ext uri="{FF2B5EF4-FFF2-40B4-BE49-F238E27FC236}">
                <a16:creationId xmlns:a16="http://schemas.microsoft.com/office/drawing/2014/main" id="{84A57700-D29A-496B-9387-8F1E7E302F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18065" y="3584714"/>
            <a:ext cx="381050" cy="381050"/>
          </a:xfrm>
          <a:prstGeom prst="rect">
            <a:avLst/>
          </a:prstGeom>
        </p:spPr>
      </p:pic>
      <p:sp>
        <p:nvSpPr>
          <p:cNvPr id="59" name="Speech Bubble: Rectangle 58">
            <a:extLst>
              <a:ext uri="{FF2B5EF4-FFF2-40B4-BE49-F238E27FC236}">
                <a16:creationId xmlns:a16="http://schemas.microsoft.com/office/drawing/2014/main" id="{66DBA52C-C2BF-4384-A711-A947AD476312}"/>
              </a:ext>
            </a:extLst>
          </p:cNvPr>
          <p:cNvSpPr/>
          <p:nvPr/>
        </p:nvSpPr>
        <p:spPr>
          <a:xfrm>
            <a:off x="62046" y="3868276"/>
            <a:ext cx="2599522" cy="974825"/>
          </a:xfrm>
          <a:prstGeom prst="wedgeRectCallout">
            <a:avLst>
              <a:gd name="adj1" fmla="val 59036"/>
              <a:gd name="adj2" fmla="val -559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Synchronized</a:t>
            </a:r>
            <a:r>
              <a:rPr lang="nl-NL"/>
              <a:t> access [</a:t>
            </a:r>
            <a:r>
              <a:rPr lang="nl-NL" err="1"/>
              <a:t>to</a:t>
            </a:r>
            <a:r>
              <a:rPr lang="nl-NL"/>
              <a:t> code snippets </a:t>
            </a:r>
            <a:r>
              <a:rPr lang="nl-NL" err="1"/>
              <a:t>that</a:t>
            </a:r>
            <a:r>
              <a:rPr lang="nl-NL"/>
              <a:t> </a:t>
            </a:r>
            <a:r>
              <a:rPr lang="nl-NL" err="1"/>
              <a:t>need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access </a:t>
            </a:r>
            <a:r>
              <a:rPr lang="nl-NL" i="1" err="1"/>
              <a:t>cac</a:t>
            </a:r>
            <a:r>
              <a:rPr lang="nl-NL" i="1"/>
              <a:t> – </a:t>
            </a:r>
            <a:r>
              <a:rPr lang="nl-NL" i="1" err="1"/>
              <a:t>an</a:t>
            </a:r>
            <a:r>
              <a:rPr lang="nl-NL" i="1"/>
              <a:t> object shared </a:t>
            </a:r>
            <a:r>
              <a:rPr lang="nl-NL" i="1" err="1"/>
              <a:t>with</a:t>
            </a:r>
            <a:r>
              <a:rPr lang="nl-NL" i="1"/>
              <a:t> </a:t>
            </a:r>
            <a:r>
              <a:rPr lang="nl-NL" i="1" err="1"/>
              <a:t>two</a:t>
            </a:r>
            <a:r>
              <a:rPr lang="nl-NL" i="1"/>
              <a:t> context </a:t>
            </a:r>
            <a:r>
              <a:rPr lang="nl-NL" i="1" err="1"/>
              <a:t>bindings</a:t>
            </a:r>
            <a:r>
              <a:rPr lang="nl-NL"/>
              <a:t>]</a:t>
            </a:r>
            <a:endParaRPr lang="en-NL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C65CD381-F09A-4C2E-8B08-43A299F5DA70}"/>
              </a:ext>
            </a:extLst>
          </p:cNvPr>
          <p:cNvSpPr/>
          <p:nvPr/>
        </p:nvSpPr>
        <p:spPr>
          <a:xfrm>
            <a:off x="4986995" y="1937073"/>
            <a:ext cx="1408714" cy="265092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8ABFE7B-B3EB-42C4-9099-F5F23D121063}"/>
              </a:ext>
            </a:extLst>
          </p:cNvPr>
          <p:cNvSpPr txBox="1"/>
          <p:nvPr/>
        </p:nvSpPr>
        <p:spPr>
          <a:xfrm>
            <a:off x="5197627" y="3951135"/>
            <a:ext cx="98745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>
                <a:solidFill>
                  <a:schemeClr val="bg1"/>
                </a:solidFill>
              </a:rPr>
              <a:t>Context 2</a:t>
            </a:r>
          </a:p>
          <a:p>
            <a:r>
              <a:rPr lang="nl-NL" sz="1800" err="1">
                <a:solidFill>
                  <a:schemeClr val="bg1"/>
                </a:solidFill>
              </a:rPr>
              <a:t>Bindings</a:t>
            </a:r>
            <a:endParaRPr lang="en-NL" sz="1800" err="1">
              <a:solidFill>
                <a:schemeClr val="bg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D0DB38A-25FD-4870-AA88-13DF595AAEB6}"/>
              </a:ext>
            </a:extLst>
          </p:cNvPr>
          <p:cNvSpPr/>
          <p:nvPr/>
        </p:nvSpPr>
        <p:spPr>
          <a:xfrm>
            <a:off x="5337167" y="3521916"/>
            <a:ext cx="886663" cy="34636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err="1"/>
              <a:t>eval</a:t>
            </a:r>
            <a:endParaRPr lang="en-NL" sz="1000"/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525D70-5C6D-43FF-A2A7-2EEBBC563F5A}"/>
              </a:ext>
            </a:extLst>
          </p:cNvPr>
          <p:cNvCxnSpPr>
            <a:cxnSpLocks/>
            <a:stCxn id="27" idx="5"/>
            <a:endCxn id="47" idx="2"/>
          </p:cNvCxnSpPr>
          <p:nvPr/>
        </p:nvCxnSpPr>
        <p:spPr>
          <a:xfrm>
            <a:off x="2466211" y="2685281"/>
            <a:ext cx="2870956" cy="1009815"/>
          </a:xfrm>
          <a:prstGeom prst="bentConnector3">
            <a:avLst>
              <a:gd name="adj1" fmla="val 101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960F3736-3D5D-4A4F-B0D5-302BC5439101}"/>
              </a:ext>
            </a:extLst>
          </p:cNvPr>
          <p:cNvSpPr/>
          <p:nvPr/>
        </p:nvSpPr>
        <p:spPr>
          <a:xfrm>
            <a:off x="4087063" y="2224148"/>
            <a:ext cx="2374925" cy="499861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err="1"/>
              <a:t>cac</a:t>
            </a:r>
            <a:r>
              <a:rPr lang="nl-NL" sz="1000"/>
              <a:t> </a:t>
            </a:r>
            <a:br>
              <a:rPr lang="nl-NL" sz="1000"/>
            </a:br>
            <a:r>
              <a:rPr lang="nl-NL" sz="1000"/>
              <a:t>&lt;class </a:t>
            </a:r>
            <a:br>
              <a:rPr lang="nl-NL" sz="1000"/>
            </a:br>
            <a:r>
              <a:rPr lang="nl-NL" sz="1000" err="1"/>
              <a:t>CacheAndCounter</a:t>
            </a:r>
            <a:r>
              <a:rPr lang="nl-NL" sz="1000"/>
              <a:t>&gt;</a:t>
            </a:r>
            <a:endParaRPr lang="en-NL" sz="1000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E00CE9D4-26E4-4462-AAF0-B1A8579C910E}"/>
              </a:ext>
            </a:extLst>
          </p:cNvPr>
          <p:cNvCxnSpPr>
            <a:cxnSpLocks/>
            <a:stCxn id="47" idx="6"/>
            <a:endCxn id="31" idx="2"/>
          </p:cNvCxnSpPr>
          <p:nvPr/>
        </p:nvCxnSpPr>
        <p:spPr>
          <a:xfrm>
            <a:off x="6223830" y="3695096"/>
            <a:ext cx="2082392" cy="491196"/>
          </a:xfrm>
          <a:prstGeom prst="bentConnector4">
            <a:avLst>
              <a:gd name="adj1" fmla="val 20067"/>
              <a:gd name="adj2" fmla="val 14653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FF82BD09-DFA3-4859-926E-AEA15FA18425}"/>
              </a:ext>
            </a:extLst>
          </p:cNvPr>
          <p:cNvCxnSpPr>
            <a:cxnSpLocks/>
            <a:stCxn id="31" idx="1"/>
          </p:cNvCxnSpPr>
          <p:nvPr/>
        </p:nvCxnSpPr>
        <p:spPr>
          <a:xfrm rot="10800000">
            <a:off x="6307973" y="2603877"/>
            <a:ext cx="1587196" cy="11713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48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 </a:t>
            </a:r>
            <a:r>
              <a:rPr lang="nl-NL" err="1"/>
              <a:t>Typical</a:t>
            </a:r>
            <a:r>
              <a:rPr lang="nl-NL"/>
              <a:t> Java Challenge </a:t>
            </a:r>
            <a:br>
              <a:rPr lang="nl-NL"/>
            </a:br>
            <a:r>
              <a:rPr lang="nl-NL"/>
              <a:t>(</a:t>
            </a:r>
            <a:r>
              <a:rPr lang="nl-NL" err="1"/>
              <a:t>aided</a:t>
            </a:r>
            <a:r>
              <a:rPr lang="nl-NL"/>
              <a:t> </a:t>
            </a:r>
            <a:r>
              <a:rPr lang="nl-NL" err="1"/>
              <a:t>by</a:t>
            </a:r>
            <a:r>
              <a:rPr lang="nl-NL"/>
              <a:t> </a:t>
            </a:r>
            <a:r>
              <a:rPr lang="nl-NL" err="1"/>
              <a:t>JavaScript</a:t>
            </a:r>
            <a:r>
              <a:rPr lang="nl-NL"/>
              <a:t> </a:t>
            </a:r>
            <a:r>
              <a:rPr lang="nl-NL" err="1"/>
              <a:t>interaction</a:t>
            </a:r>
            <a:r>
              <a:rPr lang="nl-NL"/>
              <a:t>)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Developing a Java application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I need to perform validations on input data</a:t>
            </a:r>
          </a:p>
          <a:p>
            <a:pPr lvl="1"/>
            <a:r>
              <a:rPr lang="en-US"/>
              <a:t>Postal Code (various countries), Mobile Phone Numbers (many countries), Email Address, Credit Card Number etc.</a:t>
            </a:r>
            <a:br>
              <a:rPr lang="en-US"/>
            </a:br>
            <a:endParaRPr lang="en-US"/>
          </a:p>
          <a:p>
            <a:r>
              <a:rPr lang="en-US"/>
              <a:t>NPM Module </a:t>
            </a:r>
            <a:r>
              <a:rPr lang="en-US" i="1">
                <a:hlinkClick r:id="rId3"/>
              </a:rPr>
              <a:t>Validator</a:t>
            </a:r>
            <a:r>
              <a:rPr lang="en-US"/>
              <a:t> offers</a:t>
            </a:r>
            <a:br>
              <a:rPr lang="en-US"/>
            </a:br>
            <a:r>
              <a:rPr lang="en-US"/>
              <a:t>most of these OOTB</a:t>
            </a:r>
            <a:br>
              <a:rPr lang="en-US"/>
            </a:br>
            <a:endParaRPr lang="en-US"/>
          </a:p>
          <a:p>
            <a:r>
              <a:rPr lang="en-US"/>
              <a:t>But… it is written in JavaScript</a:t>
            </a:r>
          </a:p>
          <a:p>
            <a:pPr lvl="1"/>
            <a:r>
              <a:rPr lang="en-US"/>
              <a:t>How does that help me?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1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4085BFFC-34B2-459E-BC52-94FF15D97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016" y="989467"/>
            <a:ext cx="1336086" cy="74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14-eu5.startpage.com/wikioimage/4933aca61243a1fca8c819df801bee07.png">
            <a:extLst>
              <a:ext uri="{FF2B5EF4-FFF2-40B4-BE49-F238E27FC236}">
                <a16:creationId xmlns:a16="http://schemas.microsoft.com/office/drawing/2014/main" id="{E5BEA12E-56FA-4DF4-9749-62B56AFD5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015" y="2957266"/>
            <a:ext cx="1238051" cy="48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D9342F18-445D-4D8E-A5F5-58DED6397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984" y="3729232"/>
            <a:ext cx="822106" cy="82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25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 </a:t>
            </a:r>
            <a:r>
              <a:rPr lang="nl-NL" err="1"/>
              <a:t>Typical</a:t>
            </a:r>
            <a:r>
              <a:rPr lang="nl-NL"/>
              <a:t> Java Challenge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Developing a Java application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I need to perform validations on input data</a:t>
            </a:r>
          </a:p>
          <a:p>
            <a:pPr lvl="1"/>
            <a:r>
              <a:rPr lang="en-US"/>
              <a:t>Postal Code (various countries), Mobile Phone Numbers (many countries), Email Address, Credit Card Number etc.</a:t>
            </a:r>
          </a:p>
          <a:p>
            <a:r>
              <a:rPr lang="en-US"/>
              <a:t>In Pseudo Code:</a:t>
            </a:r>
          </a:p>
          <a:p>
            <a:br>
              <a:rPr lang="en-US"/>
            </a:br>
            <a:endParaRPr lang="en-US"/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1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4085BFFC-34B2-459E-BC52-94FF15D97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016" y="989467"/>
            <a:ext cx="1336086" cy="74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EB0F09-885C-431C-8761-04D0DADE7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756" y="2950914"/>
            <a:ext cx="8567260" cy="9812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424BFC-55AB-4BDF-AFE9-E5163AD821C1}"/>
              </a:ext>
            </a:extLst>
          </p:cNvPr>
          <p:cNvSpPr/>
          <p:nvPr/>
        </p:nvSpPr>
        <p:spPr>
          <a:xfrm>
            <a:off x="4895193" y="3145221"/>
            <a:ext cx="1694793" cy="189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091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Community package in </a:t>
            </a:r>
            <a:r>
              <a:rPr lang="nl-NL" err="1"/>
              <a:t>JavaScript</a:t>
            </a:r>
            <a:r>
              <a:rPr lang="nl-NL"/>
              <a:t> for </a:t>
            </a:r>
            <a:r>
              <a:rPr lang="nl-NL" err="1"/>
              <a:t>dozens</a:t>
            </a:r>
            <a:r>
              <a:rPr lang="nl-NL"/>
              <a:t> of </a:t>
            </a:r>
            <a:r>
              <a:rPr lang="nl-NL" err="1"/>
              <a:t>predefined</a:t>
            </a:r>
            <a:r>
              <a:rPr lang="nl-NL"/>
              <a:t> </a:t>
            </a:r>
            <a:r>
              <a:rPr lang="nl-NL" err="1"/>
              <a:t>validations</a:t>
            </a:r>
            <a:endParaRPr lang="en-NL"/>
          </a:p>
        </p:txBody>
      </p:sp>
      <p:pic>
        <p:nvPicPr>
          <p:cNvPr id="18" name="Snagit_SNG852">
            <a:extLst>
              <a:ext uri="{FF2B5EF4-FFF2-40B4-BE49-F238E27FC236}">
                <a16:creationId xmlns:a16="http://schemas.microsoft.com/office/drawing/2014/main" id="{3845883A-CA4F-46CB-9CC1-D5225B9021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0725" y="2286622"/>
            <a:ext cx="6623050" cy="1079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3076" name="Picture 4" descr="https://s14-eu5.startpage.com/wikioimage/4933aca61243a1fca8c819df801bee07.png">
            <a:extLst>
              <a:ext uri="{FF2B5EF4-FFF2-40B4-BE49-F238E27FC236}">
                <a16:creationId xmlns:a16="http://schemas.microsoft.com/office/drawing/2014/main" id="{E5BEA12E-56FA-4DF4-9749-62B56AFD5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504" y="765404"/>
            <a:ext cx="1494991" cy="58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ADD28953-417F-46D5-B4F3-12CEEAEFF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814" y="1488249"/>
            <a:ext cx="1120301" cy="112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EAF468-3810-485C-BD0F-187A488FD6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800" y="1010468"/>
            <a:ext cx="5795137" cy="356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3800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16C788-2A5B-47C1-A9C7-3CD44AA72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756" y="872435"/>
            <a:ext cx="5157051" cy="3658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JavaScript</a:t>
            </a:r>
            <a:r>
              <a:rPr lang="nl-NL"/>
              <a:t> </a:t>
            </a:r>
            <a:r>
              <a:rPr lang="nl-NL" err="1"/>
              <a:t>Validator</a:t>
            </a:r>
            <a:r>
              <a:rPr lang="nl-NL"/>
              <a:t> Module is compatible </a:t>
            </a:r>
            <a:r>
              <a:rPr lang="nl-NL" err="1"/>
              <a:t>with</a:t>
            </a:r>
            <a:r>
              <a:rPr lang="nl-NL"/>
              <a:t> </a:t>
            </a:r>
            <a:r>
              <a:rPr lang="nl-NL" err="1"/>
              <a:t>GraalJS</a:t>
            </a:r>
            <a:endParaRPr lang="en-NL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0B9D30-CFCC-4B57-A192-3DC0BF5D3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3076" name="Picture 4" descr="https://s14-eu5.startpage.com/wikioimage/4933aca61243a1fca8c819df801bee07.png">
            <a:extLst>
              <a:ext uri="{FF2B5EF4-FFF2-40B4-BE49-F238E27FC236}">
                <a16:creationId xmlns:a16="http://schemas.microsoft.com/office/drawing/2014/main" id="{E5BEA12E-56FA-4DF4-9749-62B56AFD5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504" y="765404"/>
            <a:ext cx="1494991" cy="58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ADD28953-417F-46D5-B4F3-12CEEAEFF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814" y="1488249"/>
            <a:ext cx="1120301" cy="112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s14-eu5.startpage.com/cgi-bin/serveimage?url=https%3A%2F%2Fwww.graalvm.org%2Fresources%2Fimg%2Fgraalvm.png&amp;sp=01ecef952d8de099d70825ff251cc05b&amp;anticache=815563">
            <a:extLst>
              <a:ext uri="{FF2B5EF4-FFF2-40B4-BE49-F238E27FC236}">
                <a16:creationId xmlns:a16="http://schemas.microsoft.com/office/drawing/2014/main" id="{6953FD4E-8576-4297-A3E0-6B8C3888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818" y="2749012"/>
            <a:ext cx="2169374" cy="973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2472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 </a:t>
            </a:r>
            <a:r>
              <a:rPr lang="nl-NL" err="1"/>
              <a:t>Typical</a:t>
            </a:r>
            <a:r>
              <a:rPr lang="nl-NL"/>
              <a:t> Java Challenge – </a:t>
            </a:r>
            <a:r>
              <a:rPr lang="nl-NL" err="1"/>
              <a:t>Resolved</a:t>
            </a:r>
            <a:r>
              <a:rPr lang="nl-NL"/>
              <a:t> (</a:t>
            </a:r>
            <a:r>
              <a:rPr lang="nl-NL" err="1"/>
              <a:t>with</a:t>
            </a:r>
            <a:r>
              <a:rPr lang="nl-NL"/>
              <a:t> </a:t>
            </a:r>
            <a:r>
              <a:rPr lang="nl-NL" err="1"/>
              <a:t>GraalVM</a:t>
            </a:r>
            <a:r>
              <a:rPr lang="nl-NL"/>
              <a:t>)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Embrace </a:t>
            </a:r>
            <a:r>
              <a:rPr lang="en-US" err="1"/>
              <a:t>GraalVM</a:t>
            </a:r>
            <a:r>
              <a:rPr lang="en-US"/>
              <a:t> as the Java runtime</a:t>
            </a:r>
          </a:p>
          <a:p>
            <a:endParaRPr lang="en-US"/>
          </a:p>
          <a:p>
            <a:r>
              <a:rPr lang="en-US"/>
              <a:t>Install </a:t>
            </a:r>
            <a:r>
              <a:rPr lang="en-US" err="1"/>
              <a:t>npm</a:t>
            </a:r>
            <a:r>
              <a:rPr lang="en-US"/>
              <a:t> cli</a:t>
            </a:r>
          </a:p>
          <a:p>
            <a:r>
              <a:rPr lang="en-US"/>
              <a:t>Install </a:t>
            </a:r>
            <a:r>
              <a:rPr lang="en-US" err="1"/>
              <a:t>npm</a:t>
            </a:r>
            <a:r>
              <a:rPr lang="en-US"/>
              <a:t> module </a:t>
            </a:r>
            <a:r>
              <a:rPr lang="en-US" i="1"/>
              <a:t>validator</a:t>
            </a:r>
          </a:p>
          <a:p>
            <a:pPr lvl="1"/>
            <a:r>
              <a:rPr lang="en-US" sz="1200"/>
              <a:t>After </a:t>
            </a:r>
            <a:r>
              <a:rPr lang="en-US" sz="1200">
                <a:hlinkClick r:id="rId3"/>
              </a:rPr>
              <a:t>checking</a:t>
            </a:r>
            <a:r>
              <a:rPr lang="en-US" sz="1200"/>
              <a:t> it is compatible</a:t>
            </a:r>
            <a:endParaRPr lang="en-US"/>
          </a:p>
          <a:p>
            <a:r>
              <a:rPr lang="en-US"/>
              <a:t>Install and use webpack </a:t>
            </a:r>
            <a:br>
              <a:rPr lang="en-US"/>
            </a:br>
            <a:r>
              <a:rPr lang="en-US"/>
              <a:t>to create a single bundle for module </a:t>
            </a:r>
            <a:r>
              <a:rPr lang="en-US" i="1"/>
              <a:t>validator</a:t>
            </a:r>
          </a:p>
          <a:p>
            <a:endParaRPr lang="en-US" i="1"/>
          </a:p>
          <a:p>
            <a:r>
              <a:rPr lang="en-US"/>
              <a:t>Extend Java application</a:t>
            </a:r>
          </a:p>
          <a:p>
            <a:pPr lvl="1"/>
            <a:r>
              <a:rPr lang="en-US"/>
              <a:t>Import </a:t>
            </a:r>
            <a:r>
              <a:rPr lang="en-US" err="1"/>
              <a:t>GraalVM</a:t>
            </a:r>
            <a:r>
              <a:rPr lang="en-US"/>
              <a:t> Polyglot package </a:t>
            </a:r>
          </a:p>
          <a:p>
            <a:pPr lvl="1"/>
            <a:r>
              <a:rPr lang="en-US"/>
              <a:t>Create JavaScript Context</a:t>
            </a:r>
          </a:p>
          <a:p>
            <a:pPr lvl="1"/>
            <a:r>
              <a:rPr lang="en-US"/>
              <a:t>Load validator_bundled.js into context</a:t>
            </a:r>
          </a:p>
          <a:p>
            <a:pPr lvl="1"/>
            <a:r>
              <a:rPr lang="en-US"/>
              <a:t>Get desired JS functions from bindings map</a:t>
            </a:r>
          </a:p>
          <a:p>
            <a:pPr lvl="1"/>
            <a:r>
              <a:rPr lang="en-US"/>
              <a:t>Execute required JS functions </a:t>
            </a:r>
          </a:p>
          <a:p>
            <a:pPr lvl="2"/>
            <a:r>
              <a:rPr lang="en-US"/>
              <a:t>as if they were Java methods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3076" name="Picture 4" descr="https://s14-eu5.startpage.com/wikioimage/4933aca61243a1fca8c819df801bee07.png">
            <a:extLst>
              <a:ext uri="{FF2B5EF4-FFF2-40B4-BE49-F238E27FC236}">
                <a16:creationId xmlns:a16="http://schemas.microsoft.com/office/drawing/2014/main" id="{E5BEA12E-56FA-4DF4-9749-62B56AFD5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222" y="1557520"/>
            <a:ext cx="696439" cy="27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56EE31-A32F-4E09-AA97-CAF5CA51845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15446" y="2045666"/>
            <a:ext cx="942117" cy="942117"/>
          </a:xfrm>
          <a:prstGeom prst="rect">
            <a:avLst/>
          </a:prstGeom>
        </p:spPr>
      </p:pic>
      <p:pic>
        <p:nvPicPr>
          <p:cNvPr id="14" name="Picture 2" descr="https://s14-eu5.startpage.com/cgi-bin/serveimage?url=https%3A%2F%2Fwww.graalvm.org%2Fresources%2Fimg%2Fgraalvm.png&amp;sp=01ecef952d8de099d70825ff251cc05b&amp;anticache=815563">
            <a:extLst>
              <a:ext uri="{FF2B5EF4-FFF2-40B4-BE49-F238E27FC236}">
                <a16:creationId xmlns:a16="http://schemas.microsoft.com/office/drawing/2014/main" id="{164AB99C-0E58-4C69-87AC-C3EB74B17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721" y="679966"/>
            <a:ext cx="2169374" cy="973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6F1F7989-98F7-44ED-8514-58532BE49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800" y="3383510"/>
            <a:ext cx="14287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ADD28953-417F-46D5-B4F3-12CEEAEFF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116" y="3436796"/>
            <a:ext cx="761768" cy="76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E9EB3AF4-7D9A-485D-9773-F27371BFB399}"/>
              </a:ext>
            </a:extLst>
          </p:cNvPr>
          <p:cNvSpPr/>
          <p:nvPr/>
        </p:nvSpPr>
        <p:spPr>
          <a:xfrm>
            <a:off x="6701550" y="3627442"/>
            <a:ext cx="1015094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7989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 </a:t>
            </a:r>
            <a:r>
              <a:rPr lang="nl-NL" err="1"/>
              <a:t>Typical</a:t>
            </a:r>
            <a:r>
              <a:rPr lang="nl-NL"/>
              <a:t> Java Challenge – </a:t>
            </a:r>
            <a:r>
              <a:rPr lang="nl-NL" err="1"/>
              <a:t>Resolved</a:t>
            </a:r>
            <a:r>
              <a:rPr lang="nl-NL"/>
              <a:t> (</a:t>
            </a:r>
            <a:r>
              <a:rPr lang="nl-NL" err="1"/>
              <a:t>with</a:t>
            </a:r>
            <a:r>
              <a:rPr lang="nl-NL"/>
              <a:t> </a:t>
            </a:r>
            <a:r>
              <a:rPr lang="nl-NL" err="1"/>
              <a:t>GraalVM</a:t>
            </a:r>
            <a:r>
              <a:rPr lang="nl-NL"/>
              <a:t>)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5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6F1F7989-98F7-44ED-8514-58532BE49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110" y="3963568"/>
            <a:ext cx="14287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ADD28953-417F-46D5-B4F3-12CEEAEFF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426" y="4016854"/>
            <a:ext cx="761768" cy="76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E9EB3AF4-7D9A-485D-9773-F27371BFB399}"/>
              </a:ext>
            </a:extLst>
          </p:cNvPr>
          <p:cNvSpPr/>
          <p:nvPr/>
        </p:nvSpPr>
        <p:spPr>
          <a:xfrm>
            <a:off x="7016860" y="4207500"/>
            <a:ext cx="1015094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Picture 4" descr="https://s14-eu5.startpage.com/wikioimage/4933aca61243a1fca8c819df801bee07.png">
            <a:extLst>
              <a:ext uri="{FF2B5EF4-FFF2-40B4-BE49-F238E27FC236}">
                <a16:creationId xmlns:a16="http://schemas.microsoft.com/office/drawing/2014/main" id="{E03299C3-B229-43CA-8482-91A8F26AF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000" y="3880731"/>
            <a:ext cx="696439" cy="27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CF5539-5D76-444E-A247-5833F4D30C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3917" y="1736699"/>
            <a:ext cx="3894083" cy="2061384"/>
          </a:xfrm>
          <a:prstGeom prst="rect">
            <a:avLst/>
          </a:prstGeom>
        </p:spPr>
      </p:pic>
      <p:pic>
        <p:nvPicPr>
          <p:cNvPr id="13" name="Snagit_SNG847">
            <a:extLst>
              <a:ext uri="{FF2B5EF4-FFF2-40B4-BE49-F238E27FC236}">
                <a16:creationId xmlns:a16="http://schemas.microsoft.com/office/drawing/2014/main" id="{A28835CC-C87D-45C7-9B4D-31F6A9CE76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700" y="1528998"/>
            <a:ext cx="7083409" cy="1703438"/>
          </a:xfrm>
          <a:prstGeom prst="rect">
            <a:avLst/>
          </a:prstGeom>
        </p:spPr>
      </p:pic>
      <p:pic>
        <p:nvPicPr>
          <p:cNvPr id="20" name="Snagit_SNG84A">
            <a:extLst>
              <a:ext uri="{FF2B5EF4-FFF2-40B4-BE49-F238E27FC236}">
                <a16:creationId xmlns:a16="http://schemas.microsoft.com/office/drawing/2014/main" id="{4179A1CF-50C4-429E-853F-8657D8EF0E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0406" y="2199717"/>
            <a:ext cx="5623788" cy="1609014"/>
          </a:xfrm>
          <a:prstGeom prst="rect">
            <a:avLst/>
          </a:prstGeom>
        </p:spPr>
      </p:pic>
      <p:pic>
        <p:nvPicPr>
          <p:cNvPr id="22" name="Snagit_SNG84E">
            <a:extLst>
              <a:ext uri="{FF2B5EF4-FFF2-40B4-BE49-F238E27FC236}">
                <a16:creationId xmlns:a16="http://schemas.microsoft.com/office/drawing/2014/main" id="{C190242A-A75C-442F-902B-6A9D34451B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9727" y="908589"/>
            <a:ext cx="6377770" cy="556132"/>
          </a:xfrm>
          <a:prstGeom prst="rect">
            <a:avLst/>
          </a:prstGeom>
        </p:spPr>
      </p:pic>
      <p:pic>
        <p:nvPicPr>
          <p:cNvPr id="24" name="Snagit_SNG816">
            <a:extLst>
              <a:ext uri="{FF2B5EF4-FFF2-40B4-BE49-F238E27FC236}">
                <a16:creationId xmlns:a16="http://schemas.microsoft.com/office/drawing/2014/main" id="{D8454F3B-F5A0-4BBF-A2AA-C0EED25C00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0618" y="4014961"/>
            <a:ext cx="5247512" cy="793741"/>
          </a:xfrm>
          <a:prstGeom prst="rect">
            <a:avLst/>
          </a:prstGeom>
        </p:spPr>
      </p:pic>
      <p:pic>
        <p:nvPicPr>
          <p:cNvPr id="14" name="Picture 2" descr="https://s14-eu5.startpage.com/cgi-bin/serveimage?url=https%3A%2F%2Fwww.graalvm.org%2Fresources%2Fimg%2Fgraalvm.png&amp;sp=01ecef952d8de099d70825ff251cc05b&amp;anticache=815563">
            <a:extLst>
              <a:ext uri="{FF2B5EF4-FFF2-40B4-BE49-F238E27FC236}">
                <a16:creationId xmlns:a16="http://schemas.microsoft.com/office/drawing/2014/main" id="{164AB99C-0E58-4C69-87AC-C3EB74B17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472" y="3665019"/>
            <a:ext cx="1559265" cy="69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FEB5DD37-01EE-4FAF-B07F-22AB4C263FDC}"/>
              </a:ext>
            </a:extLst>
          </p:cNvPr>
          <p:cNvSpPr/>
          <p:nvPr/>
        </p:nvSpPr>
        <p:spPr>
          <a:xfrm>
            <a:off x="7959710" y="352417"/>
            <a:ext cx="812509" cy="504000"/>
          </a:xfrm>
          <a:prstGeom prst="wedgeRectCallout">
            <a:avLst>
              <a:gd name="adj1" fmla="val -193524"/>
              <a:gd name="adj2" fmla="val 718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Install</a:t>
            </a:r>
            <a:r>
              <a:rPr lang="nl-NL"/>
              <a:t> </a:t>
            </a:r>
            <a:r>
              <a:rPr lang="nl-NL" err="1"/>
              <a:t>npx</a:t>
            </a:r>
            <a:endParaRPr lang="en-NL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78180E3C-4CD9-4BD3-9E45-937FA0FF3E0F}"/>
              </a:ext>
            </a:extLst>
          </p:cNvPr>
          <p:cNvSpPr/>
          <p:nvPr/>
        </p:nvSpPr>
        <p:spPr>
          <a:xfrm>
            <a:off x="7118152" y="1300358"/>
            <a:ext cx="1654067" cy="504000"/>
          </a:xfrm>
          <a:prstGeom prst="wedgeRectCallout">
            <a:avLst>
              <a:gd name="adj1" fmla="val -123653"/>
              <a:gd name="adj2" fmla="val 218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Install</a:t>
            </a:r>
            <a:r>
              <a:rPr lang="nl-NL"/>
              <a:t> </a:t>
            </a:r>
            <a:r>
              <a:rPr lang="nl-NL" err="1"/>
              <a:t>npm</a:t>
            </a:r>
            <a:r>
              <a:rPr lang="nl-NL"/>
              <a:t> module </a:t>
            </a:r>
            <a:r>
              <a:rPr lang="nl-NL" err="1"/>
              <a:t>Validator</a:t>
            </a:r>
            <a:endParaRPr lang="en-NL"/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F5D39A59-CFFB-443E-AF30-2F4561A94934}"/>
              </a:ext>
            </a:extLst>
          </p:cNvPr>
          <p:cNvSpPr/>
          <p:nvPr/>
        </p:nvSpPr>
        <p:spPr>
          <a:xfrm>
            <a:off x="7433184" y="2535373"/>
            <a:ext cx="1654067" cy="504000"/>
          </a:xfrm>
          <a:prstGeom prst="wedgeRectCallout">
            <a:avLst>
              <a:gd name="adj1" fmla="val -82192"/>
              <a:gd name="adj2" fmla="val -923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Install</a:t>
            </a:r>
            <a:r>
              <a:rPr lang="nl-NL"/>
              <a:t> </a:t>
            </a:r>
            <a:r>
              <a:rPr lang="nl-NL" err="1"/>
              <a:t>webpack</a:t>
            </a:r>
            <a:r>
              <a:rPr lang="nl-NL"/>
              <a:t> &amp; </a:t>
            </a:r>
            <a:r>
              <a:rPr lang="nl-NL" err="1"/>
              <a:t>webpack</a:t>
            </a:r>
            <a:r>
              <a:rPr lang="nl-NL"/>
              <a:t>-cli</a:t>
            </a:r>
            <a:endParaRPr lang="en-NL"/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2D45E65A-84B9-416B-8B41-CC628E3FF2CB}"/>
              </a:ext>
            </a:extLst>
          </p:cNvPr>
          <p:cNvSpPr/>
          <p:nvPr/>
        </p:nvSpPr>
        <p:spPr>
          <a:xfrm>
            <a:off x="2995448" y="4393370"/>
            <a:ext cx="2376417" cy="504000"/>
          </a:xfrm>
          <a:prstGeom prst="wedgeRectCallout">
            <a:avLst>
              <a:gd name="adj1" fmla="val -2605"/>
              <a:gd name="adj2" fmla="val -954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Produce a single bundle.js for </a:t>
            </a:r>
            <a:r>
              <a:rPr lang="nl-NL" err="1"/>
              <a:t>Validator</a:t>
            </a:r>
            <a:r>
              <a:rPr lang="nl-NL"/>
              <a:t> module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935156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 </a:t>
            </a:r>
            <a:r>
              <a:rPr lang="nl-NL" err="1"/>
              <a:t>Typical</a:t>
            </a:r>
            <a:r>
              <a:rPr lang="nl-NL"/>
              <a:t> Java Challenge – </a:t>
            </a:r>
            <a:r>
              <a:rPr lang="nl-NL" err="1"/>
              <a:t>Resolved</a:t>
            </a:r>
            <a:r>
              <a:rPr lang="nl-NL"/>
              <a:t> (</a:t>
            </a:r>
            <a:r>
              <a:rPr lang="nl-NL" err="1"/>
              <a:t>with</a:t>
            </a:r>
            <a:r>
              <a:rPr lang="nl-NL"/>
              <a:t> </a:t>
            </a:r>
            <a:r>
              <a:rPr lang="nl-NL" err="1"/>
              <a:t>GraalVM</a:t>
            </a:r>
            <a:r>
              <a:rPr lang="nl-NL"/>
              <a:t>)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4A257A-78D5-4E32-8A89-2B149EB68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77" y="1526654"/>
            <a:ext cx="8344845" cy="21581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E57FD51-EBDE-4714-9E92-3CAB9375B5EE}"/>
              </a:ext>
            </a:extLst>
          </p:cNvPr>
          <p:cNvSpPr/>
          <p:nvPr/>
        </p:nvSpPr>
        <p:spPr>
          <a:xfrm>
            <a:off x="1066901" y="2731406"/>
            <a:ext cx="6358658" cy="2052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3A6F5E-6CE2-454D-8246-3E031EA909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439"/>
          <a:stretch/>
        </p:blipFill>
        <p:spPr>
          <a:xfrm>
            <a:off x="123725" y="3756885"/>
            <a:ext cx="7640792" cy="782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2" descr="https://s14-eu5.startpage.com/cgi-bin/serveimage?url=https%3A%2F%2Fwww.graalvm.org%2Fresources%2Fimg%2Fgraalvm.png&amp;sp=01ecef952d8de099d70825ff251cc05b&amp;anticache=815563">
            <a:extLst>
              <a:ext uri="{FF2B5EF4-FFF2-40B4-BE49-F238E27FC236}">
                <a16:creationId xmlns:a16="http://schemas.microsoft.com/office/drawing/2014/main" id="{164AB99C-0E58-4C69-87AC-C3EB74B17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105" y="809876"/>
            <a:ext cx="1559265" cy="68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6F1F7989-98F7-44ED-8514-58532BE49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441" y="1265766"/>
            <a:ext cx="1428750" cy="78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ADD28953-417F-46D5-B4F3-12CEEAEFF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757" y="1319052"/>
            <a:ext cx="761768" cy="744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E9EB3AF4-7D9A-485D-9773-F27371BFB399}"/>
              </a:ext>
            </a:extLst>
          </p:cNvPr>
          <p:cNvSpPr/>
          <p:nvPr/>
        </p:nvSpPr>
        <p:spPr>
          <a:xfrm>
            <a:off x="6835191" y="1509698"/>
            <a:ext cx="1015094" cy="4358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Picture 4" descr="https://s14-eu5.startpage.com/wikioimage/4933aca61243a1fca8c819df801bee07.png">
            <a:extLst>
              <a:ext uri="{FF2B5EF4-FFF2-40B4-BE49-F238E27FC236}">
                <a16:creationId xmlns:a16="http://schemas.microsoft.com/office/drawing/2014/main" id="{E03299C3-B229-43CA-8482-91A8F26AF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331" y="1182930"/>
            <a:ext cx="696439" cy="26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24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CC3F1-F684-4520-A70A-A8455583A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latin typeface="Robot"/>
              </a:rPr>
              <a:t>What</a:t>
            </a:r>
            <a:r>
              <a:rPr lang="nl-NL" dirty="0">
                <a:latin typeface="Robot"/>
              </a:rPr>
              <a:t> is </a:t>
            </a:r>
            <a:r>
              <a:rPr lang="nl-NL" dirty="0" err="1">
                <a:latin typeface="Robot"/>
              </a:rPr>
              <a:t>GraalVM</a:t>
            </a:r>
            <a:r>
              <a:rPr lang="nl-NL" dirty="0">
                <a:latin typeface="Robot"/>
              </a:rPr>
              <a:t>?</a:t>
            </a:r>
            <a:endParaRPr lang="en-US" dirty="0">
              <a:latin typeface="Robo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C935D-152B-4546-AC41-B2C5886F9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816D08-4737-4BE3-8B06-20C0F60E4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Developer MeetUp: Getting Started with GraalVM Polyglot Programming</a:t>
            </a:r>
            <a:endParaRPr kumimoji="0" lang="nl-NL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9" name="Picture 2" descr="https://s14-eu5.startpage.com/cgi-bin/serveimage?url=https%3A%2F%2Fphasechange.ai%2Fwp-content%2Fuploads%2F2018%2F10%2Fdilbert-holy-grail-of-technology-programming-cartoon-v2_20181012_tje.png&amp;sp=91e42509214a05a380286d9a431aaa13&amp;anticache=110054">
            <a:extLst>
              <a:ext uri="{FF2B5EF4-FFF2-40B4-BE49-F238E27FC236}">
                <a16:creationId xmlns:a16="http://schemas.microsoft.com/office/drawing/2014/main" id="{020B4847-B6B6-4448-9A4A-450598677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799" y="1428187"/>
            <a:ext cx="7062763" cy="340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C27B417-5617-4375-AAA7-AEBF73AAC15E}"/>
              </a:ext>
            </a:extLst>
          </p:cNvPr>
          <p:cNvSpPr/>
          <p:nvPr/>
        </p:nvSpPr>
        <p:spPr>
          <a:xfrm>
            <a:off x="6261463" y="2760616"/>
            <a:ext cx="1036320" cy="783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A4A16A-B66A-4FC6-9A62-D86DE8E8AE81}"/>
              </a:ext>
            </a:extLst>
          </p:cNvPr>
          <p:cNvSpPr/>
          <p:nvPr/>
        </p:nvSpPr>
        <p:spPr>
          <a:xfrm>
            <a:off x="3966753" y="3304901"/>
            <a:ext cx="1894115" cy="927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88CB10-6966-4623-A9FC-D81C3443DC32}"/>
              </a:ext>
            </a:extLst>
          </p:cNvPr>
          <p:cNvCxnSpPr>
            <a:stCxn id="10" idx="1"/>
          </p:cNvCxnSpPr>
          <p:nvPr/>
        </p:nvCxnSpPr>
        <p:spPr>
          <a:xfrm flipH="1">
            <a:off x="5860868" y="3152502"/>
            <a:ext cx="400595" cy="304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4" descr="https://s14-eu5.startpage.com/cgi-bin/serveimage?url=http%3A%2F%2Fwww.alicedegan.com%2Fwp-content%2Fuploads%2F2015%2F03%2FHoly-Grail-Ad.jpg&amp;sp=a14a0640bc3926204cb297ecb15d0279&amp;anticache=536809">
            <a:extLst>
              <a:ext uri="{FF2B5EF4-FFF2-40B4-BE49-F238E27FC236}">
                <a16:creationId xmlns:a16="http://schemas.microsoft.com/office/drawing/2014/main" id="{3DC8DE89-21BB-45CD-BCA1-503F4669A7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57"/>
          <a:stretch/>
        </p:blipFill>
        <p:spPr bwMode="auto">
          <a:xfrm>
            <a:off x="6862354" y="18673"/>
            <a:ext cx="2094776" cy="2523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84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7FACA-B8C5-4C36-9BAA-33CF7ED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GraalVM</a:t>
            </a:r>
            <a:r>
              <a:rPr lang="nl-NL" dirty="0"/>
              <a:t> Polyglot </a:t>
            </a:r>
            <a:r>
              <a:rPr lang="nl-NL" dirty="0" err="1"/>
              <a:t>Interoperability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32212-61AF-4F7C-AA32-B8A8F7D05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Java =&gt;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JavaScript</a:t>
            </a:r>
            <a:endParaRPr lang="nl-NL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Java =&gt;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Any</a:t>
            </a: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Truffle</a:t>
            </a: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 Language (Python, R, Ruby,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JavaScript</a:t>
            </a: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nl-NL" b="1" dirty="0"/>
              <a:t>Native Image </a:t>
            </a:r>
            <a:r>
              <a:rPr lang="nl-NL" b="1" dirty="0" err="1"/>
              <a:t>generation</a:t>
            </a:r>
            <a:r>
              <a:rPr lang="nl-NL" b="1" dirty="0"/>
              <a:t> for Java Polyglot </a:t>
            </a:r>
            <a:r>
              <a:rPr lang="nl-NL" b="1" dirty="0" err="1"/>
              <a:t>application</a:t>
            </a:r>
            <a:endParaRPr lang="nl-NL" b="1" dirty="0"/>
          </a:p>
          <a:p>
            <a:pPr marL="342900" indent="-342900">
              <a:buFont typeface="+mj-lt"/>
              <a:buAutoNum type="arabicPeriod"/>
            </a:pPr>
            <a:endParaRPr lang="nl-NL" dirty="0"/>
          </a:p>
          <a:p>
            <a:pPr marL="342900" indent="-342900">
              <a:buFont typeface="+mj-lt"/>
              <a:buAutoNum type="arabicPeriod"/>
            </a:pPr>
            <a:r>
              <a:rPr lang="nl-NL" dirty="0"/>
              <a:t>Node / </a:t>
            </a:r>
            <a:r>
              <a:rPr lang="nl-NL" dirty="0" err="1"/>
              <a:t>JavaScript</a:t>
            </a:r>
            <a:r>
              <a:rPr lang="nl-NL" dirty="0"/>
              <a:t> =&gt; Java</a:t>
            </a:r>
          </a:p>
          <a:p>
            <a:pPr lvl="2"/>
            <a:r>
              <a:rPr lang="nl-NL" dirty="0"/>
              <a:t>Node / </a:t>
            </a:r>
            <a:r>
              <a:rPr lang="nl-NL" dirty="0" err="1"/>
              <a:t>JavaScript</a:t>
            </a:r>
            <a:r>
              <a:rPr lang="nl-NL" dirty="0"/>
              <a:t> =&gt; Java =&gt; </a:t>
            </a:r>
            <a:r>
              <a:rPr lang="nl-NL" dirty="0" err="1"/>
              <a:t>JavaScript</a:t>
            </a:r>
            <a:endParaRPr lang="nl-NL" dirty="0"/>
          </a:p>
          <a:p>
            <a:pPr marL="342900" indent="-342900">
              <a:buFont typeface="+mj-lt"/>
              <a:buAutoNum type="arabicPeriod"/>
            </a:pPr>
            <a:r>
              <a:rPr lang="nl-NL" dirty="0" err="1"/>
              <a:t>Any</a:t>
            </a:r>
            <a:r>
              <a:rPr lang="nl-NL" dirty="0"/>
              <a:t> </a:t>
            </a:r>
            <a:r>
              <a:rPr lang="nl-NL" dirty="0" err="1"/>
              <a:t>Truffle</a:t>
            </a:r>
            <a:r>
              <a:rPr lang="nl-NL" dirty="0"/>
              <a:t> Language (Python, R, Ruby, </a:t>
            </a:r>
            <a:r>
              <a:rPr lang="nl-NL" dirty="0" err="1"/>
              <a:t>JavaScript</a:t>
            </a:r>
            <a:r>
              <a:rPr lang="nl-NL" dirty="0"/>
              <a:t>) </a:t>
            </a:r>
            <a:r>
              <a:rPr lang="nl-NL" dirty="0">
                <a:sym typeface="Wingdings" panose="05000000000000000000" pitchFamily="2" charset="2"/>
              </a:rPr>
              <a:t> </a:t>
            </a:r>
            <a:r>
              <a:rPr lang="nl-NL" dirty="0" err="1">
                <a:sym typeface="Wingdings" panose="05000000000000000000" pitchFamily="2" charset="2"/>
              </a:rPr>
              <a:t>Any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Truffle</a:t>
            </a:r>
            <a:r>
              <a:rPr lang="nl-NL" dirty="0">
                <a:sym typeface="Wingdings" panose="05000000000000000000" pitchFamily="2" charset="2"/>
              </a:rPr>
              <a:t> Language</a:t>
            </a:r>
            <a:endParaRPr lang="nl-NL" dirty="0"/>
          </a:p>
          <a:p>
            <a:pPr marL="342900" indent="-342900">
              <a:buFont typeface="+mj-lt"/>
              <a:buAutoNum type="arabicPeriod"/>
            </a:pPr>
            <a:endParaRPr lang="nl-NL" dirty="0"/>
          </a:p>
          <a:p>
            <a:pPr marL="342900" indent="-342900">
              <a:buFont typeface="+mj-lt"/>
              <a:buAutoNum type="arabicPeriod"/>
            </a:pP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E155F4-3164-4249-B8E9-48FCDB12E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73751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Polyglot </a:t>
            </a:r>
            <a:r>
              <a:rPr lang="nl-NL" err="1"/>
              <a:t>and</a:t>
            </a:r>
            <a:r>
              <a:rPr lang="nl-NL"/>
              <a:t> </a:t>
            </a:r>
            <a:r>
              <a:rPr lang="nl-NL" err="1"/>
              <a:t>Ahead</a:t>
            </a:r>
            <a:r>
              <a:rPr lang="nl-NL"/>
              <a:t> of Time </a:t>
            </a:r>
            <a:r>
              <a:rPr lang="nl-NL" err="1"/>
              <a:t>Compiled</a:t>
            </a:r>
            <a:r>
              <a:rPr lang="nl-NL"/>
              <a:t> Native </a:t>
            </a:r>
            <a:r>
              <a:rPr lang="nl-NL" err="1"/>
              <a:t>Binary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A </a:t>
            </a:r>
            <a:r>
              <a:rPr lang="nl-NL" err="1"/>
              <a:t>multi-lingual</a:t>
            </a:r>
            <a:r>
              <a:rPr lang="nl-NL"/>
              <a:t> or polyglot Java </a:t>
            </a:r>
            <a:r>
              <a:rPr lang="nl-NL" err="1"/>
              <a:t>application</a:t>
            </a:r>
            <a:r>
              <a:rPr lang="nl-NL"/>
              <a:t> </a:t>
            </a:r>
            <a:r>
              <a:rPr lang="nl-NL" err="1"/>
              <a:t>can</a:t>
            </a:r>
            <a:r>
              <a:rPr lang="nl-NL"/>
              <a:t> </a:t>
            </a:r>
            <a:r>
              <a:rPr lang="nl-NL" err="1"/>
              <a:t>be</a:t>
            </a:r>
            <a:r>
              <a:rPr lang="nl-NL"/>
              <a:t> </a:t>
            </a:r>
            <a:r>
              <a:rPr lang="nl-NL" err="1"/>
              <a:t>turned</a:t>
            </a:r>
            <a:r>
              <a:rPr lang="nl-NL"/>
              <a:t> </a:t>
            </a:r>
            <a:r>
              <a:rPr lang="nl-NL" err="1"/>
              <a:t>into</a:t>
            </a:r>
            <a:r>
              <a:rPr lang="nl-NL"/>
              <a:t> a Native </a:t>
            </a:r>
            <a:r>
              <a:rPr lang="nl-NL" err="1"/>
              <a:t>Binary</a:t>
            </a:r>
            <a:r>
              <a:rPr lang="nl-NL"/>
              <a:t> </a:t>
            </a:r>
            <a:r>
              <a:rPr lang="nl-NL" err="1"/>
              <a:t>Executable</a:t>
            </a:r>
            <a:r>
              <a:rPr lang="nl-NL"/>
              <a:t> </a:t>
            </a:r>
            <a:r>
              <a:rPr lang="nl-NL" err="1"/>
              <a:t>using</a:t>
            </a:r>
            <a:r>
              <a:rPr lang="nl-NL"/>
              <a:t> </a:t>
            </a:r>
            <a:r>
              <a:rPr lang="nl-NL" err="1"/>
              <a:t>GraalVM</a:t>
            </a:r>
            <a:r>
              <a:rPr lang="nl-NL"/>
              <a:t> </a:t>
            </a:r>
            <a:r>
              <a:rPr lang="nl-NL" err="1"/>
              <a:t>Ahead</a:t>
            </a:r>
            <a:r>
              <a:rPr lang="nl-NL"/>
              <a:t> of Time </a:t>
            </a:r>
            <a:r>
              <a:rPr lang="nl-NL" err="1"/>
              <a:t>compilation</a:t>
            </a:r>
            <a:endParaRPr lang="nl-NL"/>
          </a:p>
          <a:p>
            <a:pPr lvl="1"/>
            <a:r>
              <a:rPr lang="nl-NL" sz="1400"/>
              <a:t>Non JVM-</a:t>
            </a:r>
            <a:r>
              <a:rPr lang="nl-NL" sz="1400" err="1"/>
              <a:t>languages</a:t>
            </a:r>
            <a:r>
              <a:rPr lang="nl-NL" sz="1400"/>
              <a:t> </a:t>
            </a:r>
            <a:r>
              <a:rPr lang="nl-NL" sz="1400" err="1"/>
              <a:t>can</a:t>
            </a:r>
            <a:r>
              <a:rPr lang="nl-NL" sz="1400"/>
              <a:t> </a:t>
            </a:r>
            <a:r>
              <a:rPr lang="nl-NL" sz="1400" err="1"/>
              <a:t>be</a:t>
            </a:r>
            <a:r>
              <a:rPr lang="nl-NL" sz="1400"/>
              <a:t> </a:t>
            </a:r>
            <a:r>
              <a:rPr lang="nl-NL" sz="1400" err="1"/>
              <a:t>included</a:t>
            </a:r>
            <a:r>
              <a:rPr lang="nl-NL" sz="1400"/>
              <a:t> but are </a:t>
            </a:r>
            <a:r>
              <a:rPr lang="nl-NL" sz="1400" err="1"/>
              <a:t>not</a:t>
            </a:r>
            <a:r>
              <a:rPr lang="nl-NL" sz="1400"/>
              <a:t> </a:t>
            </a:r>
            <a:r>
              <a:rPr lang="nl-NL" sz="1400" err="1"/>
              <a:t>compiled</a:t>
            </a:r>
            <a:r>
              <a:rPr lang="nl-NL" sz="1400"/>
              <a:t> </a:t>
            </a:r>
            <a:r>
              <a:rPr lang="nl-NL" sz="1400" err="1"/>
              <a:t>ahead</a:t>
            </a:r>
            <a:r>
              <a:rPr lang="nl-NL" sz="1400"/>
              <a:t> of time</a:t>
            </a:r>
          </a:p>
          <a:p>
            <a:pPr lvl="1"/>
            <a:r>
              <a:rPr lang="nl-NL" sz="1400"/>
              <a:t>The </a:t>
            </a:r>
            <a:r>
              <a:rPr lang="nl-NL" sz="1400" err="1"/>
              <a:t>build</a:t>
            </a:r>
            <a:r>
              <a:rPr lang="nl-NL" sz="1400"/>
              <a:t> </a:t>
            </a:r>
            <a:r>
              <a:rPr lang="nl-NL" sz="1400" err="1"/>
              <a:t>process</a:t>
            </a:r>
            <a:r>
              <a:rPr lang="nl-NL" sz="1400"/>
              <a:t> for </a:t>
            </a:r>
            <a:r>
              <a:rPr lang="nl-NL" sz="1400" err="1"/>
              <a:t>the</a:t>
            </a:r>
            <a:r>
              <a:rPr lang="nl-NL" sz="1400"/>
              <a:t> </a:t>
            </a:r>
            <a:r>
              <a:rPr lang="nl-NL" sz="1400" err="1"/>
              <a:t>binary</a:t>
            </a:r>
            <a:r>
              <a:rPr lang="nl-NL" sz="1400"/>
              <a:t> </a:t>
            </a:r>
            <a:r>
              <a:rPr lang="nl-NL" sz="1400" err="1"/>
              <a:t>executable</a:t>
            </a:r>
            <a:r>
              <a:rPr lang="nl-NL" sz="1400"/>
              <a:t> takes long &amp; </a:t>
            </a:r>
            <a:r>
              <a:rPr lang="nl-NL" sz="1400" err="1"/>
              <a:t>uses</a:t>
            </a:r>
            <a:r>
              <a:rPr lang="nl-NL" sz="1400"/>
              <a:t> a lot of memory</a:t>
            </a:r>
          </a:p>
          <a:p>
            <a:r>
              <a:rPr lang="nl-NL"/>
              <a:t>The </a:t>
            </a:r>
            <a:r>
              <a:rPr lang="nl-NL" err="1"/>
              <a:t>outcome</a:t>
            </a:r>
            <a:r>
              <a:rPr lang="nl-NL"/>
              <a:t>: a single, smal[</a:t>
            </a:r>
            <a:r>
              <a:rPr lang="nl-NL" err="1"/>
              <a:t>lish</a:t>
            </a:r>
            <a:r>
              <a:rPr lang="nl-NL"/>
              <a:t>] file running on </a:t>
            </a:r>
            <a:r>
              <a:rPr lang="nl-NL" err="1"/>
              <a:t>plain</a:t>
            </a:r>
            <a:r>
              <a:rPr lang="nl-NL"/>
              <a:t> Linux </a:t>
            </a:r>
            <a:br>
              <a:rPr lang="nl-NL"/>
            </a:br>
            <a:r>
              <a:rPr lang="nl-NL" err="1"/>
              <a:t>with</a:t>
            </a:r>
            <a:r>
              <a:rPr lang="nl-NL"/>
              <a:t> </a:t>
            </a:r>
            <a:r>
              <a:rPr lang="nl-NL" err="1"/>
              <a:t>fast</a:t>
            </a:r>
            <a:r>
              <a:rPr lang="nl-NL"/>
              <a:t> startup &amp; low memory footprint</a:t>
            </a:r>
          </a:p>
          <a:p>
            <a:pPr lvl="1"/>
            <a:r>
              <a:rPr lang="nl-NL" sz="1400"/>
              <a:t>For </a:t>
            </a:r>
            <a:r>
              <a:rPr lang="nl-NL" sz="1400" err="1"/>
              <a:t>example</a:t>
            </a:r>
            <a:r>
              <a:rPr lang="nl-NL" sz="1400"/>
              <a:t> in Alpine Linux Container or in Linux </a:t>
            </a:r>
            <a:r>
              <a:rPr lang="nl-NL" sz="1400" err="1"/>
              <a:t>Binary</a:t>
            </a:r>
            <a:r>
              <a:rPr lang="nl-NL" sz="1400"/>
              <a:t> </a:t>
            </a:r>
            <a:r>
              <a:rPr lang="nl-NL" sz="1400" err="1"/>
              <a:t>Serverless</a:t>
            </a:r>
            <a:r>
              <a:rPr lang="nl-NL" sz="1400"/>
              <a:t> </a:t>
            </a:r>
            <a:r>
              <a:rPr lang="nl-NL" sz="1400" err="1"/>
              <a:t>Function</a:t>
            </a:r>
            <a:endParaRPr lang="nl-NL" sz="1400"/>
          </a:p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9" name="Picture 8" descr="https://s14-eu5.startpage.com/cgi-bin/serveimage?url=https%3A%2F%2Fih1.redbubble.net%2Fimage.522669522.1575%2Fmp%2C840x830%2Cmatte%2Cf8f8f8%2Ct-pad%2C750x1000%2Cf8f8f8.u4.jpg&amp;sp=1c27b392842d980f0834389e0703f79b&amp;anticache=239557">
            <a:extLst>
              <a:ext uri="{FF2B5EF4-FFF2-40B4-BE49-F238E27FC236}">
                <a16:creationId xmlns:a16="http://schemas.microsoft.com/office/drawing/2014/main" id="{0DB83D78-0DE3-449A-8A98-BF2C6E8B5C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13153" r="7230" b="33134"/>
          <a:stretch/>
        </p:blipFill>
        <p:spPr bwMode="auto">
          <a:xfrm>
            <a:off x="2363342" y="4574053"/>
            <a:ext cx="489997" cy="37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CE5B6928-AF6F-41C4-AF1F-D37CFD0DA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501" y="3557334"/>
            <a:ext cx="891246" cy="45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AEDA8428-1CF1-4E28-B31B-0A8699FCD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178" y="3625026"/>
            <a:ext cx="443470" cy="40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EA644B6-0560-42DF-BB88-514102D7DD68}"/>
              </a:ext>
            </a:extLst>
          </p:cNvPr>
          <p:cNvGrpSpPr/>
          <p:nvPr/>
        </p:nvGrpSpPr>
        <p:grpSpPr>
          <a:xfrm rot="20758321">
            <a:off x="3534808" y="3786292"/>
            <a:ext cx="411768" cy="318435"/>
            <a:chOff x="5457783" y="3422637"/>
            <a:chExt cx="1106568" cy="897242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F7658AC4-2BC6-411C-9CF9-0FBC8BED2321}"/>
                </a:ext>
              </a:extLst>
            </p:cNvPr>
            <p:cNvSpPr/>
            <p:nvPr/>
          </p:nvSpPr>
          <p:spPr>
            <a:xfrm>
              <a:off x="5549257" y="3422637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FCF3C5F8-11F1-40C2-B6E7-4751D5FD7BAD}"/>
                </a:ext>
              </a:extLst>
            </p:cNvPr>
            <p:cNvSpPr/>
            <p:nvPr/>
          </p:nvSpPr>
          <p:spPr>
            <a:xfrm flipH="1">
              <a:off x="5457783" y="3873830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/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6747940-8277-4CEC-9502-B404218956B7}"/>
              </a:ext>
            </a:extLst>
          </p:cNvPr>
          <p:cNvSpPr/>
          <p:nvPr/>
        </p:nvSpPr>
        <p:spPr>
          <a:xfrm>
            <a:off x="2831683" y="3688719"/>
            <a:ext cx="671706" cy="58423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00" err="1"/>
              <a:t>GraalVM</a:t>
            </a:r>
            <a:r>
              <a:rPr lang="nl-NL" sz="700"/>
              <a:t> Polyglot</a:t>
            </a:r>
            <a:endParaRPr lang="en-NL" sz="70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13F0BE3-F2B6-4562-B420-F46A909323E4}"/>
              </a:ext>
            </a:extLst>
          </p:cNvPr>
          <p:cNvSpPr/>
          <p:nvPr/>
        </p:nvSpPr>
        <p:spPr>
          <a:xfrm>
            <a:off x="2372986" y="3854537"/>
            <a:ext cx="499222" cy="302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500"/>
          </a:p>
        </p:txBody>
      </p:sp>
      <p:pic>
        <p:nvPicPr>
          <p:cNvPr id="19" name="Picture 2" descr="https://s14-eu5.startpage.com/cgi-bin/serveimage?url=https%3A%2F%2Ffuzati.com%2Fwp-content%2Fuploads%2F2016%2F12%2FRuby-Logo.png&amp;sp=b162e3baf55d39592ffbb2b742927a03&amp;anticache=672330">
            <a:extLst>
              <a:ext uri="{FF2B5EF4-FFF2-40B4-BE49-F238E27FC236}">
                <a16:creationId xmlns:a16="http://schemas.microsoft.com/office/drawing/2014/main" id="{690BE74B-3E38-4613-B14D-7CABE9A68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493" y="2973114"/>
            <a:ext cx="559950" cy="35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D4546F2-89E5-493E-9F8A-560F8FEDFEC0}"/>
              </a:ext>
            </a:extLst>
          </p:cNvPr>
          <p:cNvGrpSpPr/>
          <p:nvPr/>
        </p:nvGrpSpPr>
        <p:grpSpPr>
          <a:xfrm rot="14536893">
            <a:off x="2624042" y="3397695"/>
            <a:ext cx="392725" cy="333875"/>
            <a:chOff x="3243860" y="3619773"/>
            <a:chExt cx="1106568" cy="897242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6DA7C4AB-E28E-4DC1-8413-C9DE9056CD5E}"/>
                </a:ext>
              </a:extLst>
            </p:cNvPr>
            <p:cNvSpPr/>
            <p:nvPr/>
          </p:nvSpPr>
          <p:spPr>
            <a:xfrm>
              <a:off x="3335334" y="3619773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2A21A4E1-61AB-49F2-AE98-D18D5DA7B94E}"/>
                </a:ext>
              </a:extLst>
            </p:cNvPr>
            <p:cNvSpPr/>
            <p:nvPr/>
          </p:nvSpPr>
          <p:spPr>
            <a:xfrm flipH="1">
              <a:off x="3243860" y="4070966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/>
            </a:p>
          </p:txBody>
        </p:sp>
      </p:grpSp>
      <p:pic>
        <p:nvPicPr>
          <p:cNvPr id="23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46AAE26C-4638-4CAB-9059-2BC5309F1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205" y="4600281"/>
            <a:ext cx="1079558" cy="32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847A40B-7F01-45F7-84AF-BF7324350BB5}"/>
              </a:ext>
            </a:extLst>
          </p:cNvPr>
          <p:cNvGrpSpPr/>
          <p:nvPr/>
        </p:nvGrpSpPr>
        <p:grpSpPr>
          <a:xfrm rot="14630362">
            <a:off x="3235606" y="4324319"/>
            <a:ext cx="392726" cy="333873"/>
            <a:chOff x="3243860" y="3619779"/>
            <a:chExt cx="1106569" cy="897236"/>
          </a:xfrm>
        </p:grpSpPr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1009746D-8239-4572-834C-1E414943D9B7}"/>
                </a:ext>
              </a:extLst>
            </p:cNvPr>
            <p:cNvSpPr/>
            <p:nvPr/>
          </p:nvSpPr>
          <p:spPr>
            <a:xfrm>
              <a:off x="3335333" y="3619779"/>
              <a:ext cx="1015096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/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5E46BD6B-19FC-48C3-B9B6-EC0469DEA2DE}"/>
                </a:ext>
              </a:extLst>
            </p:cNvPr>
            <p:cNvSpPr/>
            <p:nvPr/>
          </p:nvSpPr>
          <p:spPr>
            <a:xfrm flipH="1">
              <a:off x="3243860" y="4070966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A36472-6970-4D96-B1AA-CEE6498E98D0}"/>
              </a:ext>
            </a:extLst>
          </p:cNvPr>
          <p:cNvGrpSpPr/>
          <p:nvPr/>
        </p:nvGrpSpPr>
        <p:grpSpPr>
          <a:xfrm rot="18199741">
            <a:off x="2637237" y="4340315"/>
            <a:ext cx="392725" cy="333875"/>
            <a:chOff x="3243860" y="3619773"/>
            <a:chExt cx="1106568" cy="897242"/>
          </a:xfrm>
        </p:grpSpPr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7AF09B60-0A62-4160-A872-6B025D0A2713}"/>
                </a:ext>
              </a:extLst>
            </p:cNvPr>
            <p:cNvSpPr/>
            <p:nvPr/>
          </p:nvSpPr>
          <p:spPr>
            <a:xfrm>
              <a:off x="3335334" y="3619773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5BB8517F-6BA2-4CDE-A387-F1A8516664A3}"/>
                </a:ext>
              </a:extLst>
            </p:cNvPr>
            <p:cNvSpPr/>
            <p:nvPr/>
          </p:nvSpPr>
          <p:spPr>
            <a:xfrm flipH="1">
              <a:off x="3243860" y="4070966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/>
            </a:p>
          </p:txBody>
        </p:sp>
      </p:grpSp>
      <p:pic>
        <p:nvPicPr>
          <p:cNvPr id="31" name="Picture 10" descr="https://s14-eu5.startpage.com/cgi-bin/serveimage?url=https%3A%2F%2Fupload.wikimedia.org%2Fwikipedia%2Fcommons%2Fthumb%2F3%2F36%2FGroovy-logo.svg%2F1200px-Groovy-logo.svg.png&amp;sp=e2b58407face7ee6bd6693e3edea11d5&amp;anticache=429612">
            <a:extLst>
              <a:ext uri="{FF2B5EF4-FFF2-40B4-BE49-F238E27FC236}">
                <a16:creationId xmlns:a16="http://schemas.microsoft.com/office/drawing/2014/main" id="{44FC66E9-CC5B-49E4-B84B-09FF268E1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235" y="3943233"/>
            <a:ext cx="850635" cy="38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https://s14-eu5.startpage.com/cgi-bin/serveimage?url=https%3A%2F%2Fmiro.medium.com%2Fmax%2F480%2F1%2A6J6mPSTvA4odwJ_GxeZg-g.png&amp;sp=9c92c5c3667eeb4f5bc30edb9b447152&amp;anticache=356702">
            <a:extLst>
              <a:ext uri="{FF2B5EF4-FFF2-40B4-BE49-F238E27FC236}">
                <a16:creationId xmlns:a16="http://schemas.microsoft.com/office/drawing/2014/main" id="{58BEBDB7-DD50-4927-A154-5BE6AFEA4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907" y="4211404"/>
            <a:ext cx="957618" cy="43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https://s14-eu5.startpage.com/cgi-bin/serveimage?url=https%3A%2F%2Fupload.wikimedia.org%2Fwikipedia%2Fen%2F8%2F85%2FScala_logo.png&amp;sp=8adaa16219cc85fb2f2beb7a293d2330&amp;anticache=903441">
            <a:extLst>
              <a:ext uri="{FF2B5EF4-FFF2-40B4-BE49-F238E27FC236}">
                <a16:creationId xmlns:a16="http://schemas.microsoft.com/office/drawing/2014/main" id="{6402748A-40B8-423B-9381-8298E8170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41" y="4049197"/>
            <a:ext cx="777300" cy="28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EC7A6436-0B8D-49F1-AD0D-7E54050C17BB}"/>
              </a:ext>
            </a:extLst>
          </p:cNvPr>
          <p:cNvSpPr/>
          <p:nvPr/>
        </p:nvSpPr>
        <p:spPr>
          <a:xfrm rot="18014597">
            <a:off x="3263998" y="3469145"/>
            <a:ext cx="341051" cy="175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500"/>
          </a:p>
        </p:txBody>
      </p:sp>
      <p:pic>
        <p:nvPicPr>
          <p:cNvPr id="37" name="Picture 16" descr="https://s14-eu5.startpage.com/wikioimage/35e4caa3ab4a872292cb587b6e4ec893.png">
            <a:extLst>
              <a:ext uri="{FF2B5EF4-FFF2-40B4-BE49-F238E27FC236}">
                <a16:creationId xmlns:a16="http://schemas.microsoft.com/office/drawing/2014/main" id="{34BB4099-6243-4C47-91F6-9BC068F0C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737" y="2818205"/>
            <a:ext cx="283375" cy="25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8" descr="https://s14-eu5.startpage.com/cgi-bin/serveimage?url=https%3A%2F%2Fllvm.org%2Fimg%2FLLVM-Logo-Derivative-1.png&amp;sp=93a0b7ebcd9a30d5a9ab08f0f5c238e8&amp;anticache=380622">
            <a:extLst>
              <a:ext uri="{FF2B5EF4-FFF2-40B4-BE49-F238E27FC236}">
                <a16:creationId xmlns:a16="http://schemas.microsoft.com/office/drawing/2014/main" id="{156ACA97-8DFE-43C3-9A01-8B41E8B61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08" y="3194415"/>
            <a:ext cx="443470" cy="28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2" descr="https://s14-eu5.startpage.com/cgi-bin/serveimage?url=https%3A%2F%2Fencrypted-tbn0.gstatic.com%2Fimages%3Fq%3Dtbn%3AANd9GcS4Mgykegd7Wblg6dSAz8hvQD4sK0pZgs0Kt85njX3A80SBLpA&amp;sp=50e94963e01bf3e5ae78227ecb236529&amp;anticache=751384">
            <a:extLst>
              <a:ext uri="{FF2B5EF4-FFF2-40B4-BE49-F238E27FC236}">
                <a16:creationId xmlns:a16="http://schemas.microsoft.com/office/drawing/2014/main" id="{4E44D1D9-EC81-4CD8-BF08-AEB5D02F9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551" y="2824682"/>
            <a:ext cx="359093" cy="18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BCEE43C2-B43C-40EE-A8E9-8D817AA28EAD}"/>
              </a:ext>
            </a:extLst>
          </p:cNvPr>
          <p:cNvGrpSpPr/>
          <p:nvPr/>
        </p:nvGrpSpPr>
        <p:grpSpPr>
          <a:xfrm rot="18171729">
            <a:off x="3735155" y="3095436"/>
            <a:ext cx="148575" cy="115524"/>
            <a:chOff x="5457783" y="3422637"/>
            <a:chExt cx="1106568" cy="897242"/>
          </a:xfrm>
        </p:grpSpPr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770D6AD6-F38D-4FBE-AB18-2D4036EC4AC8}"/>
                </a:ext>
              </a:extLst>
            </p:cNvPr>
            <p:cNvSpPr/>
            <p:nvPr/>
          </p:nvSpPr>
          <p:spPr>
            <a:xfrm>
              <a:off x="5549257" y="3422637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/>
            </a:p>
          </p:txBody>
        </p: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17AA8772-0A69-4A21-85B7-C7F560354352}"/>
                </a:ext>
              </a:extLst>
            </p:cNvPr>
            <p:cNvSpPr/>
            <p:nvPr/>
          </p:nvSpPr>
          <p:spPr>
            <a:xfrm flipH="1">
              <a:off x="5457783" y="3873830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FCB30B3C-FDAB-470B-BB72-BA6C25182F41}"/>
              </a:ext>
            </a:extLst>
          </p:cNvPr>
          <p:cNvSpPr txBox="1"/>
          <p:nvPr/>
        </p:nvSpPr>
        <p:spPr>
          <a:xfrm>
            <a:off x="3862688" y="2758966"/>
            <a:ext cx="230739" cy="860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500"/>
              <a:t>Fortran</a:t>
            </a:r>
            <a:endParaRPr lang="en-NL" sz="500" err="1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8D92FEC-D4FB-4CFF-8D93-402E15A46AC7}"/>
              </a:ext>
            </a:extLst>
          </p:cNvPr>
          <p:cNvSpPr txBox="1"/>
          <p:nvPr/>
        </p:nvSpPr>
        <p:spPr>
          <a:xfrm rot="5400000">
            <a:off x="3587800" y="2914850"/>
            <a:ext cx="234785" cy="87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500" err="1"/>
              <a:t>Haskell</a:t>
            </a:r>
            <a:endParaRPr lang="en-NL" sz="500" err="1"/>
          </a:p>
        </p:txBody>
      </p:sp>
      <p:pic>
        <p:nvPicPr>
          <p:cNvPr id="46" name="Picture 20" descr="https://s14-eu5.startpage.com/cgi-bin/serveimage?url=https%3A%2F%2Fraw.githubusercontent.com%2Fisocpp%2Flogos%2Fmaster%2Fcpp_logo.png&amp;sp=34086d7e3afe334b4087302ff1830fc6&amp;anticache=879999">
            <a:extLst>
              <a:ext uri="{FF2B5EF4-FFF2-40B4-BE49-F238E27FC236}">
                <a16:creationId xmlns:a16="http://schemas.microsoft.com/office/drawing/2014/main" id="{C9204EA8-77C5-41DF-AEB6-6DB676737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520" y="2967914"/>
            <a:ext cx="326262" cy="33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Arrow: Right 46">
            <a:extLst>
              <a:ext uri="{FF2B5EF4-FFF2-40B4-BE49-F238E27FC236}">
                <a16:creationId xmlns:a16="http://schemas.microsoft.com/office/drawing/2014/main" id="{6849FF79-72BA-4362-9A22-B4148B683CB1}"/>
              </a:ext>
            </a:extLst>
          </p:cNvPr>
          <p:cNvSpPr/>
          <p:nvPr/>
        </p:nvSpPr>
        <p:spPr>
          <a:xfrm>
            <a:off x="4799259" y="3619902"/>
            <a:ext cx="1871823" cy="10259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GraalVM</a:t>
            </a:r>
            <a:r>
              <a:rPr lang="nl-NL"/>
              <a:t> </a:t>
            </a:r>
          </a:p>
          <a:p>
            <a:pPr algn="ctr"/>
            <a:r>
              <a:rPr lang="nl-NL"/>
              <a:t>Native Image</a:t>
            </a:r>
            <a:endParaRPr lang="en-NL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C929777B-44F9-4C52-A24F-A92A689E9C34}"/>
              </a:ext>
            </a:extLst>
          </p:cNvPr>
          <p:cNvSpPr/>
          <p:nvPr/>
        </p:nvSpPr>
        <p:spPr>
          <a:xfrm>
            <a:off x="6964315" y="3780756"/>
            <a:ext cx="1544293" cy="63378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/>
              <a:t>(</a:t>
            </a:r>
            <a:r>
              <a:rPr lang="nl-NL" sz="1100" err="1"/>
              <a:t>binary</a:t>
            </a:r>
            <a:r>
              <a:rPr lang="nl-NL" sz="1100"/>
              <a:t> </a:t>
            </a:r>
            <a:r>
              <a:rPr lang="nl-NL" sz="1100" err="1"/>
              <a:t>executable</a:t>
            </a:r>
            <a:r>
              <a:rPr lang="nl-NL" sz="1100"/>
              <a:t>)</a:t>
            </a:r>
            <a:endParaRPr lang="nl-NL"/>
          </a:p>
          <a:p>
            <a:pPr algn="ctr"/>
            <a:r>
              <a:rPr lang="nl-NL" err="1"/>
              <a:t>application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570590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Native </a:t>
            </a:r>
            <a:r>
              <a:rPr lang="nl-NL" err="1"/>
              <a:t>Binary</a:t>
            </a:r>
            <a:r>
              <a:rPr lang="nl-NL"/>
              <a:t> </a:t>
            </a:r>
            <a:r>
              <a:rPr lang="nl-NL" err="1"/>
              <a:t>Executable</a:t>
            </a:r>
            <a:r>
              <a:rPr lang="nl-NL"/>
              <a:t> for Java Polyglot </a:t>
            </a:r>
            <a:r>
              <a:rPr lang="nl-NL" err="1"/>
              <a:t>application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A Java </a:t>
            </a:r>
            <a:r>
              <a:rPr lang="nl-NL" err="1"/>
              <a:t>application</a:t>
            </a:r>
            <a:r>
              <a:rPr lang="nl-NL"/>
              <a:t> </a:t>
            </a:r>
            <a:r>
              <a:rPr lang="nl-NL" err="1"/>
              <a:t>that</a:t>
            </a:r>
            <a:r>
              <a:rPr lang="nl-NL"/>
              <a:t> </a:t>
            </a:r>
            <a:r>
              <a:rPr lang="nl-NL" err="1"/>
              <a:t>executes</a:t>
            </a:r>
            <a:r>
              <a:rPr lang="nl-NL"/>
              <a:t> snippets</a:t>
            </a:r>
            <a:br>
              <a:rPr lang="nl-NL"/>
            </a:br>
            <a:r>
              <a:rPr lang="nl-NL"/>
              <a:t>of </a:t>
            </a:r>
            <a:r>
              <a:rPr lang="nl-NL" err="1"/>
              <a:t>embedded</a:t>
            </a:r>
            <a:r>
              <a:rPr lang="nl-NL"/>
              <a:t>, </a:t>
            </a:r>
            <a:r>
              <a:rPr lang="nl-NL" err="1"/>
              <a:t>inline</a:t>
            </a:r>
            <a:r>
              <a:rPr lang="nl-NL"/>
              <a:t> code in R, Python </a:t>
            </a:r>
            <a:r>
              <a:rPr lang="nl-NL" err="1"/>
              <a:t>and</a:t>
            </a:r>
            <a:r>
              <a:rPr lang="nl-NL"/>
              <a:t> JS </a:t>
            </a:r>
          </a:p>
          <a:p>
            <a:pPr marL="0" indent="0">
              <a:buNone/>
            </a:pPr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9" name="Picture 8" descr="https://s14-eu5.startpage.com/cgi-bin/serveimage?url=https%3A%2F%2Fih1.redbubble.net%2Fimage.522669522.1575%2Fmp%2C840x830%2Cmatte%2Cf8f8f8%2Ct-pad%2C750x1000%2Cf8f8f8.u4.jpg&amp;sp=1c27b392842d980f0834389e0703f79b&amp;anticache=239557">
            <a:extLst>
              <a:ext uri="{FF2B5EF4-FFF2-40B4-BE49-F238E27FC236}">
                <a16:creationId xmlns:a16="http://schemas.microsoft.com/office/drawing/2014/main" id="{7886C2EA-20B0-49CF-BC01-9827DB4E7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13153" r="7230" b="33134"/>
          <a:stretch/>
        </p:blipFill>
        <p:spPr bwMode="auto">
          <a:xfrm>
            <a:off x="6270941" y="1437565"/>
            <a:ext cx="561618" cy="47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0A9763BF-230E-433B-A8AF-7031DCB5E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845" y="627858"/>
            <a:ext cx="1051538" cy="58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CC3F955-262E-4643-84DE-E15FA7C68358}"/>
              </a:ext>
            </a:extLst>
          </p:cNvPr>
          <p:cNvGrpSpPr/>
          <p:nvPr/>
        </p:nvGrpSpPr>
        <p:grpSpPr>
          <a:xfrm rot="20758321">
            <a:off x="7819514" y="780928"/>
            <a:ext cx="485826" cy="390352"/>
            <a:chOff x="5457783" y="3422637"/>
            <a:chExt cx="1106568" cy="897242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E95A5485-82A2-4E9A-98EA-E35DE50600C5}"/>
                </a:ext>
              </a:extLst>
            </p:cNvPr>
            <p:cNvSpPr/>
            <p:nvPr/>
          </p:nvSpPr>
          <p:spPr>
            <a:xfrm>
              <a:off x="5549257" y="3422637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B233745B-9BD7-4A64-BB1F-D7F5EA572795}"/>
                </a:ext>
              </a:extLst>
            </p:cNvPr>
            <p:cNvSpPr/>
            <p:nvPr/>
          </p:nvSpPr>
          <p:spPr>
            <a:xfrm flipH="1">
              <a:off x="5457783" y="3873830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87ADD3A-327A-4FE2-A5E3-168D009F2C1B}"/>
              </a:ext>
            </a:extLst>
          </p:cNvPr>
          <p:cNvSpPr/>
          <p:nvPr/>
        </p:nvSpPr>
        <p:spPr>
          <a:xfrm>
            <a:off x="7090238" y="719290"/>
            <a:ext cx="792513" cy="591349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err="1"/>
              <a:t>GraalVM</a:t>
            </a:r>
            <a:r>
              <a:rPr lang="nl-NL" sz="1100"/>
              <a:t> Polyglot</a:t>
            </a:r>
            <a:endParaRPr lang="en-NL" sz="110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7BA801C-2BC9-4B52-9205-AE1A238FF1C5}"/>
              </a:ext>
            </a:extLst>
          </p:cNvPr>
          <p:cNvSpPr/>
          <p:nvPr/>
        </p:nvSpPr>
        <p:spPr>
          <a:xfrm>
            <a:off x="6690327" y="818332"/>
            <a:ext cx="445665" cy="3285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3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5CAF16F6-DD59-42A2-8AE8-EA8C75EF0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087" y="1624431"/>
            <a:ext cx="1273718" cy="43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786BEE0A-8357-44D5-A973-4A4BA82BFD58}"/>
              </a:ext>
            </a:extLst>
          </p:cNvPr>
          <p:cNvSpPr/>
          <p:nvPr/>
        </p:nvSpPr>
        <p:spPr>
          <a:xfrm rot="14630362" flipH="1">
            <a:off x="7552665" y="1364169"/>
            <a:ext cx="441625" cy="195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492AF7D-DB00-47C7-8A48-DBD557CAE642}"/>
              </a:ext>
            </a:extLst>
          </p:cNvPr>
          <p:cNvSpPr/>
          <p:nvPr/>
        </p:nvSpPr>
        <p:spPr>
          <a:xfrm rot="18199741" flipH="1">
            <a:off x="6771370" y="1277320"/>
            <a:ext cx="441625" cy="195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A5CA33-AA39-4776-85A2-8015910A81DC}"/>
              </a:ext>
            </a:extLst>
          </p:cNvPr>
          <p:cNvSpPr txBox="1"/>
          <p:nvPr/>
        </p:nvSpPr>
        <p:spPr>
          <a:xfrm>
            <a:off x="1416249" y="2116984"/>
            <a:ext cx="7405874" cy="12311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$GRAALVM_HOME/bin/native-image -</a:t>
            </a:r>
            <a:r>
              <a:rPr lang="nl-NL" sz="1600" err="1">
                <a:latin typeface="Lucida Console" panose="020B0609040504020204" pitchFamily="49" charset="0"/>
                <a:ea typeface="MS PMincho" panose="020B0400000000000000" pitchFamily="18" charset="-128"/>
              </a:rPr>
              <a:t>cp</a:t>
            </a:r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 ./application-bundle.jar </a:t>
            </a:r>
          </a:p>
          <a:p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--</a:t>
            </a:r>
            <a:r>
              <a:rPr lang="nl-NL" sz="1600" err="1">
                <a:latin typeface="Lucida Console" panose="020B0609040504020204" pitchFamily="49" charset="0"/>
                <a:ea typeface="MS PMincho" panose="020B0400000000000000" pitchFamily="18" charset="-128"/>
              </a:rPr>
              <a:t>language:js</a:t>
            </a:r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 --</a:t>
            </a:r>
            <a:r>
              <a:rPr lang="nl-NL" sz="1600" err="1">
                <a:latin typeface="Lucida Console" panose="020B0609040504020204" pitchFamily="49" charset="0"/>
                <a:ea typeface="MS PMincho" panose="020B0400000000000000" pitchFamily="18" charset="-128"/>
              </a:rPr>
              <a:t>language:python</a:t>
            </a:r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 --</a:t>
            </a:r>
            <a:r>
              <a:rPr lang="nl-NL" sz="1600" err="1">
                <a:latin typeface="Lucida Console" panose="020B0609040504020204" pitchFamily="49" charset="0"/>
                <a:ea typeface="MS PMincho" panose="020B0400000000000000" pitchFamily="18" charset="-128"/>
              </a:rPr>
              <a:t>language:R</a:t>
            </a:r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 </a:t>
            </a:r>
          </a:p>
          <a:p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--</a:t>
            </a:r>
            <a:r>
              <a:rPr lang="nl-NL" sz="1600" err="1">
                <a:latin typeface="Lucida Console" panose="020B0609040504020204" pitchFamily="49" charset="0"/>
                <a:ea typeface="MS PMincho" panose="020B0400000000000000" pitchFamily="18" charset="-128"/>
              </a:rPr>
              <a:t>verbose</a:t>
            </a:r>
            <a:b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</a:br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-</a:t>
            </a:r>
            <a:r>
              <a:rPr lang="nl-NL" sz="1600" err="1">
                <a:latin typeface="Lucida Console" panose="020B0609040504020204" pitchFamily="49" charset="0"/>
                <a:ea typeface="MS PMincho" panose="020B0400000000000000" pitchFamily="18" charset="-128"/>
              </a:rPr>
              <a:t>H:Name</a:t>
            </a:r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=</a:t>
            </a:r>
            <a:r>
              <a:rPr lang="nl-NL" sz="1600" err="1">
                <a:latin typeface="Lucida Console" panose="020B0609040504020204" pitchFamily="49" charset="0"/>
                <a:ea typeface="MS PMincho" panose="020B0400000000000000" pitchFamily="18" charset="-128"/>
              </a:rPr>
              <a:t>myPolyglotApplication</a:t>
            </a:r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 </a:t>
            </a:r>
          </a:p>
          <a:p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-</a:t>
            </a:r>
            <a:r>
              <a:rPr lang="nl-NL" sz="1600" err="1">
                <a:latin typeface="Lucida Console" panose="020B0609040504020204" pitchFamily="49" charset="0"/>
                <a:ea typeface="MS PMincho" panose="020B0400000000000000" pitchFamily="18" charset="-128"/>
              </a:rPr>
              <a:t>H:Class</a:t>
            </a:r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=</a:t>
            </a:r>
            <a:r>
              <a:rPr lang="nl-NL" sz="1600" err="1">
                <a:latin typeface="Lucida Console" panose="020B0609040504020204" pitchFamily="49" charset="0"/>
                <a:ea typeface="MS PMincho" panose="020B0400000000000000" pitchFamily="18" charset="-128"/>
              </a:rPr>
              <a:t>nl.amis.AppStarter</a:t>
            </a:r>
            <a:endParaRPr lang="nl-NL" sz="1600">
              <a:latin typeface="Lucida Console" panose="020B0609040504020204" pitchFamily="49" charset="0"/>
              <a:ea typeface="MS PMincho" panose="020B0400000000000000" pitchFamily="18" charset="-128"/>
            </a:endParaRPr>
          </a:p>
        </p:txBody>
      </p:sp>
      <p:pic>
        <p:nvPicPr>
          <p:cNvPr id="20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581C3844-1422-4A17-85C2-0EE88A045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942" y="746902"/>
            <a:ext cx="482517" cy="43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Snagit_SNG846">
            <a:extLst>
              <a:ext uri="{FF2B5EF4-FFF2-40B4-BE49-F238E27FC236}">
                <a16:creationId xmlns:a16="http://schemas.microsoft.com/office/drawing/2014/main" id="{3097D318-AE18-41D2-8E1C-F5362EE446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655" y="4555024"/>
            <a:ext cx="7997855" cy="2363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152AEE2-2577-496A-9354-C870C78CDD1E}"/>
              </a:ext>
            </a:extLst>
          </p:cNvPr>
          <p:cNvGrpSpPr/>
          <p:nvPr/>
        </p:nvGrpSpPr>
        <p:grpSpPr>
          <a:xfrm>
            <a:off x="5937812" y="3135440"/>
            <a:ext cx="2728299" cy="1338568"/>
            <a:chOff x="565027" y="2602244"/>
            <a:chExt cx="2728299" cy="1338568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55143B1D-DA94-49F9-A337-2CB016F33F59}"/>
                </a:ext>
              </a:extLst>
            </p:cNvPr>
            <p:cNvSpPr/>
            <p:nvPr/>
          </p:nvSpPr>
          <p:spPr>
            <a:xfrm rot="5400000">
              <a:off x="1420622" y="2660818"/>
              <a:ext cx="445665" cy="3285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986B921-08F6-44F1-852F-A0738639F4B3}"/>
                </a:ext>
              </a:extLst>
            </p:cNvPr>
            <p:cNvSpPr/>
            <p:nvPr/>
          </p:nvSpPr>
          <p:spPr>
            <a:xfrm>
              <a:off x="565027" y="3047909"/>
              <a:ext cx="2728299" cy="892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err="1">
                  <a:latin typeface="Lucida Console" panose="020B0609040504020204" pitchFamily="49" charset="0"/>
                  <a:ea typeface="MS PMincho" panose="020B0400000000000000" pitchFamily="18" charset="-128"/>
                </a:rPr>
                <a:t>Binary</a:t>
              </a:r>
              <a:r>
                <a:rPr lang="nl-NL">
                  <a:latin typeface="Lucida Console" panose="020B0609040504020204" pitchFamily="49" charset="0"/>
                  <a:ea typeface="MS PMincho" panose="020B0400000000000000" pitchFamily="18" charset="-128"/>
                </a:rPr>
                <a:t> </a:t>
              </a:r>
              <a:r>
                <a:rPr lang="nl-NL" err="1">
                  <a:latin typeface="Lucida Console" panose="020B0609040504020204" pitchFamily="49" charset="0"/>
                  <a:ea typeface="MS PMincho" panose="020B0400000000000000" pitchFamily="18" charset="-128"/>
                </a:rPr>
                <a:t>Executable</a:t>
              </a:r>
              <a:r>
                <a:rPr lang="nl-NL">
                  <a:latin typeface="Lucida Console" panose="020B0609040504020204" pitchFamily="49" charset="0"/>
                  <a:ea typeface="MS PMincho" panose="020B0400000000000000" pitchFamily="18" charset="-128"/>
                </a:rPr>
                <a:t> </a:t>
              </a:r>
              <a:r>
                <a:rPr lang="nl-NL" err="1">
                  <a:latin typeface="Lucida Console" panose="020B0609040504020204" pitchFamily="49" charset="0"/>
                  <a:ea typeface="MS PMincho" panose="020B0400000000000000" pitchFamily="18" charset="-128"/>
                </a:rPr>
                <a:t>myPolyglotApplication</a:t>
              </a:r>
              <a:endParaRPr lang="nl-NL">
                <a:latin typeface="Lucida Console" panose="020B0609040504020204" pitchFamily="49" charset="0"/>
                <a:ea typeface="MS PMincho" panose="020B0400000000000000" pitchFamily="18" charset="-128"/>
              </a:endParaRPr>
            </a:p>
            <a:p>
              <a:pPr algn="ctr"/>
              <a:endParaRPr lang="nl-NL">
                <a:latin typeface="Lucida Console" panose="020B0609040504020204" pitchFamily="49" charset="0"/>
                <a:ea typeface="MS PMincho" panose="020B0400000000000000" pitchFamily="18" charset="-128"/>
              </a:endParaRPr>
            </a:p>
            <a:p>
              <a:pPr algn="ctr"/>
              <a:endParaRPr lang="en-NL"/>
            </a:p>
          </p:txBody>
        </p:sp>
        <p:pic>
          <p:nvPicPr>
            <p:cNvPr id="27" name="Picture 26" descr="https://s14-eu5.startpage.com/cgi-bin/serveimage?url=https%3A%2F%2Fih1.redbubble.net%2Fimage.522669522.1575%2Fmp%2C840x830%2Cmatte%2Cf8f8f8%2Ct-pad%2C750x1000%2Cf8f8f8.u4.jpg&amp;sp=1c27b392842d980f0834389e0703f79b&amp;anticache=239557">
              <a:extLst>
                <a:ext uri="{FF2B5EF4-FFF2-40B4-BE49-F238E27FC236}">
                  <a16:creationId xmlns:a16="http://schemas.microsoft.com/office/drawing/2014/main" id="{013D2068-E76A-4A17-A954-5D97E61C44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5" t="13153" r="7230" b="33134"/>
            <a:stretch/>
          </p:blipFill>
          <p:spPr bwMode="auto">
            <a:xfrm>
              <a:off x="1471563" y="3546201"/>
              <a:ext cx="300844" cy="301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https://s14-eu5.startpage.com/cgi-bin/serveimage?url=https%3A%2F%2Fwww.python.org%2Fstatic%2Fcommunity_logos%2Fpython-logo-master-v3-TM.png&amp;sp=b27e193ffa0a34278f0780306b8230db&amp;anticache=751367">
              <a:extLst>
                <a:ext uri="{FF2B5EF4-FFF2-40B4-BE49-F238E27FC236}">
                  <a16:creationId xmlns:a16="http://schemas.microsoft.com/office/drawing/2014/main" id="{E9546599-7027-4DA8-8A2B-AA361FC09F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8888" y="3500163"/>
              <a:ext cx="1030218" cy="347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https://s14-eu5.startpage.com/cgi-bin/serveimage?url=https%3A%2F%2Fupload.wikimedia.org%2Fwikipedia%2Fcommons%2F6%2F6a%2FJavaScript-logo.png&amp;sp=df047996a8801d0e4d07a066caa95a2c&amp;anticache=975239">
              <a:extLst>
                <a:ext uri="{FF2B5EF4-FFF2-40B4-BE49-F238E27FC236}">
                  <a16:creationId xmlns:a16="http://schemas.microsoft.com/office/drawing/2014/main" id="{BF23963B-BD29-4AD3-B06D-A456150228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8368" y="3599050"/>
              <a:ext cx="275879" cy="249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510684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F76FF54-0354-4AF9-86E3-E630EFD74F12}"/>
              </a:ext>
            </a:extLst>
          </p:cNvPr>
          <p:cNvSpPr/>
          <p:nvPr/>
        </p:nvSpPr>
        <p:spPr>
          <a:xfrm>
            <a:off x="5725192" y="1520575"/>
            <a:ext cx="1210002" cy="4411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Native </a:t>
            </a:r>
            <a:r>
              <a:rPr lang="nl-NL" err="1"/>
              <a:t>Binary</a:t>
            </a:r>
            <a:r>
              <a:rPr lang="nl-NL"/>
              <a:t> </a:t>
            </a:r>
            <a:r>
              <a:rPr lang="nl-NL" err="1"/>
              <a:t>Executable</a:t>
            </a:r>
            <a:r>
              <a:rPr lang="nl-NL"/>
              <a:t> for Java Polyglot </a:t>
            </a:r>
            <a:r>
              <a:rPr lang="nl-NL" err="1"/>
              <a:t>application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err="1"/>
              <a:t>Example</a:t>
            </a:r>
            <a:r>
              <a:rPr lang="nl-NL"/>
              <a:t> of </a:t>
            </a:r>
            <a:r>
              <a:rPr lang="nl-NL" err="1"/>
              <a:t>creating</a:t>
            </a:r>
            <a:r>
              <a:rPr lang="nl-NL"/>
              <a:t> a </a:t>
            </a:r>
            <a:r>
              <a:rPr lang="nl-NL" err="1"/>
              <a:t>binary</a:t>
            </a:r>
            <a:r>
              <a:rPr lang="nl-NL"/>
              <a:t> image for </a:t>
            </a:r>
            <a:br>
              <a:rPr lang="nl-NL"/>
            </a:br>
            <a:r>
              <a:rPr lang="nl-NL"/>
              <a:t>a Java </a:t>
            </a:r>
            <a:r>
              <a:rPr lang="nl-NL" err="1"/>
              <a:t>application</a:t>
            </a:r>
            <a:r>
              <a:rPr lang="nl-NL"/>
              <a:t> </a:t>
            </a:r>
            <a:r>
              <a:rPr lang="nl-NL" err="1"/>
              <a:t>that</a:t>
            </a:r>
            <a:r>
              <a:rPr lang="nl-NL"/>
              <a:t> calls </a:t>
            </a:r>
            <a:r>
              <a:rPr lang="nl-NL" err="1"/>
              <a:t>JavaScript</a:t>
            </a:r>
            <a:r>
              <a:rPr lang="nl-NL"/>
              <a:t> </a:t>
            </a:r>
            <a:br>
              <a:rPr lang="nl-NL"/>
            </a:br>
            <a:r>
              <a:rPr lang="nl-NL" err="1"/>
              <a:t>and</a:t>
            </a:r>
            <a:r>
              <a:rPr lang="nl-NL"/>
              <a:t> </a:t>
            </a:r>
            <a:r>
              <a:rPr lang="nl-NL" err="1"/>
              <a:t>leverages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NPM module </a:t>
            </a:r>
            <a:br>
              <a:rPr lang="nl-NL"/>
            </a:br>
            <a:r>
              <a:rPr lang="nl-NL" err="1"/>
              <a:t>that</a:t>
            </a:r>
            <a:r>
              <a:rPr lang="nl-NL"/>
              <a:t> is </a:t>
            </a:r>
            <a:r>
              <a:rPr lang="nl-NL" err="1"/>
              <a:t>loaded</a:t>
            </a:r>
            <a:r>
              <a:rPr lang="nl-NL"/>
              <a:t> </a:t>
            </a:r>
            <a:r>
              <a:rPr lang="nl-NL" err="1"/>
              <a:t>from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</a:t>
            </a:r>
            <a:r>
              <a:rPr lang="nl-NL" err="1"/>
              <a:t>external</a:t>
            </a:r>
            <a:r>
              <a:rPr lang="nl-NL"/>
              <a:t> file at run time:</a:t>
            </a:r>
          </a:p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0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0A9763BF-230E-433B-A8AF-7031DCB5E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192" y="792000"/>
            <a:ext cx="1051538" cy="58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E95A5485-82A2-4E9A-98EA-E35DE50600C5}"/>
              </a:ext>
            </a:extLst>
          </p:cNvPr>
          <p:cNvSpPr/>
          <p:nvPr/>
        </p:nvSpPr>
        <p:spPr>
          <a:xfrm rot="21362347">
            <a:off x="7981707" y="1047367"/>
            <a:ext cx="445665" cy="1940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87ADD3A-327A-4FE2-A5E3-168D009F2C1B}"/>
              </a:ext>
            </a:extLst>
          </p:cNvPr>
          <p:cNvSpPr/>
          <p:nvPr/>
        </p:nvSpPr>
        <p:spPr>
          <a:xfrm>
            <a:off x="7168585" y="883432"/>
            <a:ext cx="792513" cy="591349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100"/>
          </a:p>
          <a:p>
            <a:pPr algn="ctr"/>
            <a:r>
              <a:rPr lang="nl-NL" sz="1100"/>
              <a:t>Polyglot</a:t>
            </a:r>
            <a:endParaRPr lang="en-NL" sz="110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7BA801C-2BC9-4B52-9205-AE1A238FF1C5}"/>
              </a:ext>
            </a:extLst>
          </p:cNvPr>
          <p:cNvSpPr/>
          <p:nvPr/>
        </p:nvSpPr>
        <p:spPr>
          <a:xfrm>
            <a:off x="6768674" y="982474"/>
            <a:ext cx="445665" cy="3285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A5CA33-AA39-4776-85A2-8015910A81DC}"/>
              </a:ext>
            </a:extLst>
          </p:cNvPr>
          <p:cNvSpPr txBox="1"/>
          <p:nvPr/>
        </p:nvSpPr>
        <p:spPr>
          <a:xfrm>
            <a:off x="1442224" y="2304656"/>
            <a:ext cx="7445253" cy="12311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$GRAALVM_HOME/bin/native-image -</a:t>
            </a:r>
            <a:r>
              <a:rPr lang="nl-NL" sz="1600" err="1">
                <a:latin typeface="Lucida Console" panose="020B0609040504020204" pitchFamily="49" charset="0"/>
                <a:ea typeface="MS PMincho" panose="020B0400000000000000" pitchFamily="18" charset="-128"/>
              </a:rPr>
              <a:t>cp</a:t>
            </a:r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 ./application-bundle.jar  --</a:t>
            </a:r>
            <a:r>
              <a:rPr lang="nl-NL" sz="1600" err="1">
                <a:latin typeface="Lucida Console" panose="020B0609040504020204" pitchFamily="49" charset="0"/>
                <a:ea typeface="MS PMincho" panose="020B0400000000000000" pitchFamily="18" charset="-128"/>
              </a:rPr>
              <a:t>language:js</a:t>
            </a:r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 -</a:t>
            </a:r>
            <a:r>
              <a:rPr lang="nl-NL" sz="1600" err="1">
                <a:latin typeface="Lucida Console" panose="020B0609040504020204" pitchFamily="49" charset="0"/>
                <a:ea typeface="MS PMincho" panose="020B0400000000000000" pitchFamily="18" charset="-128"/>
              </a:rPr>
              <a:t>H:Name</a:t>
            </a:r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=</a:t>
            </a:r>
            <a:r>
              <a:rPr lang="nl-NL" sz="1600" err="1">
                <a:latin typeface="Lucida Console" panose="020B0609040504020204" pitchFamily="49" charset="0"/>
                <a:ea typeface="MS PMincho" panose="020B0400000000000000" pitchFamily="18" charset="-128"/>
              </a:rPr>
              <a:t>postalCodeValidator</a:t>
            </a:r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 </a:t>
            </a:r>
            <a:b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</a:br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-</a:t>
            </a:r>
            <a:r>
              <a:rPr lang="nl-NL" sz="1600" err="1">
                <a:latin typeface="Lucida Console" panose="020B0609040504020204" pitchFamily="49" charset="0"/>
                <a:ea typeface="MS PMincho" panose="020B0400000000000000" pitchFamily="18" charset="-128"/>
              </a:rPr>
              <a:t>H:Class</a:t>
            </a:r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=nl.amis.java2js.ValidateThroughNPMValidator </a:t>
            </a:r>
          </a:p>
          <a:p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-H:+</a:t>
            </a:r>
            <a:r>
              <a:rPr lang="nl-NL" sz="1600" err="1">
                <a:latin typeface="Lucida Console" panose="020B0609040504020204" pitchFamily="49" charset="0"/>
                <a:ea typeface="MS PMincho" panose="020B0400000000000000" pitchFamily="18" charset="-128"/>
              </a:rPr>
              <a:t>ReportUnsupportedElementsAtRuntime</a:t>
            </a:r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 </a:t>
            </a:r>
          </a:p>
          <a:p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--</a:t>
            </a:r>
            <a:r>
              <a:rPr lang="nl-NL" sz="1600" err="1">
                <a:latin typeface="Lucida Console" panose="020B0609040504020204" pitchFamily="49" charset="0"/>
                <a:ea typeface="MS PMincho" panose="020B0400000000000000" pitchFamily="18" charset="-128"/>
              </a:rPr>
              <a:t>allow</a:t>
            </a:r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-incomplete-</a:t>
            </a:r>
            <a:r>
              <a:rPr lang="nl-NL" sz="1600" err="1">
                <a:latin typeface="Lucida Console" panose="020B0609040504020204" pitchFamily="49" charset="0"/>
                <a:ea typeface="MS PMincho" panose="020B0400000000000000" pitchFamily="18" charset="-128"/>
              </a:rPr>
              <a:t>classpath</a:t>
            </a:r>
            <a:endParaRPr lang="nl-NL" sz="1600">
              <a:latin typeface="Lucida Console" panose="020B0609040504020204" pitchFamily="49" charset="0"/>
              <a:ea typeface="MS PMincho" panose="020B0400000000000000" pitchFamily="18" charset="-128"/>
            </a:endParaRPr>
          </a:p>
        </p:txBody>
      </p:sp>
      <p:pic>
        <p:nvPicPr>
          <p:cNvPr id="20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581C3844-1422-4A17-85C2-0EE88A045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289" y="911044"/>
            <a:ext cx="482517" cy="43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s14-eu5.startpage.com/cgi-bin/serveimage?url=https%3A%2F%2Fwww.graalvm.org%2Fresources%2Fimg%2Fgraalvm.png&amp;sp=01ecef952d8de099d70825ff251cc05b&amp;anticache=815563">
            <a:extLst>
              <a:ext uri="{FF2B5EF4-FFF2-40B4-BE49-F238E27FC236}">
                <a16:creationId xmlns:a16="http://schemas.microsoft.com/office/drawing/2014/main" id="{DDA59705-7F91-47D9-BFB8-6433D639B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146" y="913251"/>
            <a:ext cx="823474" cy="36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ttps://s14-eu5.startpage.com/wikioimage/4933aca61243a1fca8c819df801bee07.png">
            <a:extLst>
              <a:ext uri="{FF2B5EF4-FFF2-40B4-BE49-F238E27FC236}">
                <a16:creationId xmlns:a16="http://schemas.microsoft.com/office/drawing/2014/main" id="{53128206-63D4-4A4C-A397-8E34AF891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510" y="2000654"/>
            <a:ext cx="696439" cy="26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4210F3C0-4C83-430A-92BC-3EF29AD71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411" y="1557296"/>
            <a:ext cx="194280" cy="17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9BC24F9-D879-4FDB-9B6C-D0A902DAF156}"/>
              </a:ext>
            </a:extLst>
          </p:cNvPr>
          <p:cNvSpPr txBox="1"/>
          <p:nvPr/>
        </p:nvSpPr>
        <p:spPr>
          <a:xfrm>
            <a:off x="5756986" y="1762559"/>
            <a:ext cx="117820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/>
              <a:t>validatorbundled.js</a:t>
            </a:r>
            <a:endParaRPr lang="en-NL" sz="1100" err="1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EC6FC91-9FF0-4327-B3E6-742B98253AA5}"/>
              </a:ext>
            </a:extLst>
          </p:cNvPr>
          <p:cNvSpPr/>
          <p:nvPr/>
        </p:nvSpPr>
        <p:spPr>
          <a:xfrm>
            <a:off x="6099974" y="1348926"/>
            <a:ext cx="169639" cy="401746"/>
          </a:xfrm>
          <a:custGeom>
            <a:avLst/>
            <a:gdLst>
              <a:gd name="connsiteX0" fmla="*/ 0 w 169639"/>
              <a:gd name="connsiteY0" fmla="*/ 52039 h 401746"/>
              <a:gd name="connsiteX1" fmla="*/ 163552 w 169639"/>
              <a:gd name="connsiteY1" fmla="*/ 401444 h 401746"/>
              <a:gd name="connsiteX2" fmla="*/ 118947 w 169639"/>
              <a:gd name="connsiteY2" fmla="*/ 0 h 401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639" h="401746">
                <a:moveTo>
                  <a:pt x="0" y="52039"/>
                </a:moveTo>
                <a:cubicBezTo>
                  <a:pt x="71864" y="231078"/>
                  <a:pt x="143728" y="410117"/>
                  <a:pt x="163552" y="401444"/>
                </a:cubicBezTo>
                <a:cubicBezTo>
                  <a:pt x="183376" y="392771"/>
                  <a:pt x="151161" y="196385"/>
                  <a:pt x="118947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776C541A-2608-43B8-937D-220CD1CA6A8D}"/>
              </a:ext>
            </a:extLst>
          </p:cNvPr>
          <p:cNvSpPr/>
          <p:nvPr/>
        </p:nvSpPr>
        <p:spPr>
          <a:xfrm rot="5400000">
            <a:off x="6349428" y="3292671"/>
            <a:ext cx="445665" cy="3285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1FBCF73-20EA-4B98-AB77-97FB449D44F8}"/>
              </a:ext>
            </a:extLst>
          </p:cNvPr>
          <p:cNvSpPr/>
          <p:nvPr/>
        </p:nvSpPr>
        <p:spPr>
          <a:xfrm>
            <a:off x="5493834" y="3679762"/>
            <a:ext cx="2326888" cy="685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>
                <a:latin typeface="Lucida Console" panose="020B0609040504020204" pitchFamily="49" charset="0"/>
                <a:ea typeface="MS PMincho" panose="020B0400000000000000" pitchFamily="18" charset="-128"/>
              </a:rPr>
              <a:t>Binary</a:t>
            </a:r>
            <a:r>
              <a:rPr lang="nl-NL">
                <a:latin typeface="Lucida Console" panose="020B0609040504020204" pitchFamily="49" charset="0"/>
                <a:ea typeface="MS PMincho" panose="020B0400000000000000" pitchFamily="18" charset="-128"/>
              </a:rPr>
              <a:t> </a:t>
            </a:r>
            <a:r>
              <a:rPr lang="nl-NL" err="1">
                <a:latin typeface="Lucida Console" panose="020B0609040504020204" pitchFamily="49" charset="0"/>
                <a:ea typeface="MS PMincho" panose="020B0400000000000000" pitchFamily="18" charset="-128"/>
              </a:rPr>
              <a:t>Executable</a:t>
            </a:r>
            <a:r>
              <a:rPr lang="nl-NL">
                <a:latin typeface="Lucida Console" panose="020B0609040504020204" pitchFamily="49" charset="0"/>
                <a:ea typeface="MS PMincho" panose="020B0400000000000000" pitchFamily="18" charset="-128"/>
              </a:rPr>
              <a:t> </a:t>
            </a:r>
            <a:r>
              <a:rPr lang="nl-NL" err="1">
                <a:latin typeface="Lucida Console" panose="020B0609040504020204" pitchFamily="49" charset="0"/>
                <a:ea typeface="MS PMincho" panose="020B0400000000000000" pitchFamily="18" charset="-128"/>
              </a:rPr>
              <a:t>postalCodeValidator</a:t>
            </a:r>
            <a:endParaRPr lang="en-NL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1D2C5F-EE19-4E53-8BBF-EF9B50E3F7CE}"/>
              </a:ext>
            </a:extLst>
          </p:cNvPr>
          <p:cNvSpPr/>
          <p:nvPr/>
        </p:nvSpPr>
        <p:spPr>
          <a:xfrm>
            <a:off x="6908691" y="4444555"/>
            <a:ext cx="1210002" cy="4411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4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EB558CED-B6C4-4AA3-A5E0-59BF471F2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910" y="4481276"/>
            <a:ext cx="194280" cy="17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B47517D-4401-4BBA-BE94-F6DB21D37360}"/>
              </a:ext>
            </a:extLst>
          </p:cNvPr>
          <p:cNvSpPr txBox="1"/>
          <p:nvPr/>
        </p:nvSpPr>
        <p:spPr>
          <a:xfrm>
            <a:off x="6940485" y="4686539"/>
            <a:ext cx="117820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/>
              <a:t>validatorbundled.js</a:t>
            </a:r>
            <a:endParaRPr lang="en-NL" sz="1100" err="1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7ACD856-1786-4652-A3E7-29D74ADCCCD2}"/>
              </a:ext>
            </a:extLst>
          </p:cNvPr>
          <p:cNvSpPr/>
          <p:nvPr/>
        </p:nvSpPr>
        <p:spPr>
          <a:xfrm>
            <a:off x="7283473" y="4272906"/>
            <a:ext cx="169639" cy="401746"/>
          </a:xfrm>
          <a:custGeom>
            <a:avLst/>
            <a:gdLst>
              <a:gd name="connsiteX0" fmla="*/ 0 w 169639"/>
              <a:gd name="connsiteY0" fmla="*/ 52039 h 401746"/>
              <a:gd name="connsiteX1" fmla="*/ 163552 w 169639"/>
              <a:gd name="connsiteY1" fmla="*/ 401444 h 401746"/>
              <a:gd name="connsiteX2" fmla="*/ 118947 w 169639"/>
              <a:gd name="connsiteY2" fmla="*/ 0 h 401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639" h="401746">
                <a:moveTo>
                  <a:pt x="0" y="52039"/>
                </a:moveTo>
                <a:cubicBezTo>
                  <a:pt x="71864" y="231078"/>
                  <a:pt x="143728" y="410117"/>
                  <a:pt x="163552" y="401444"/>
                </a:cubicBezTo>
                <a:cubicBezTo>
                  <a:pt x="183376" y="392771"/>
                  <a:pt x="151161" y="196385"/>
                  <a:pt x="118947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ADF37E-6954-4366-A9AC-269640F50403}"/>
              </a:ext>
            </a:extLst>
          </p:cNvPr>
          <p:cNvSpPr txBox="1"/>
          <p:nvPr/>
        </p:nvSpPr>
        <p:spPr>
          <a:xfrm>
            <a:off x="117014" y="4447582"/>
            <a:ext cx="6470986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./</a:t>
            </a:r>
            <a:r>
              <a:rPr lang="nl-NL" sz="1600" err="1">
                <a:latin typeface="Lucida Console" panose="020B0609040504020204" pitchFamily="49" charset="0"/>
                <a:ea typeface="MS PMincho" panose="020B0400000000000000" pitchFamily="18" charset="-128"/>
              </a:rPr>
              <a:t>postalCodeValidator</a:t>
            </a:r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 ~/</a:t>
            </a:r>
            <a:r>
              <a:rPr lang="nl-NL" sz="1600" err="1">
                <a:latin typeface="Lucida Console" panose="020B0609040504020204" pitchFamily="49" charset="0"/>
                <a:ea typeface="MS PMincho" panose="020B0400000000000000" pitchFamily="18" charset="-128"/>
              </a:rPr>
              <a:t>my</a:t>
            </a:r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-graal/validatorbundled.js</a:t>
            </a:r>
          </a:p>
        </p:txBody>
      </p:sp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F5939A1D-94E2-49F3-A782-61341CB2C508}"/>
              </a:ext>
            </a:extLst>
          </p:cNvPr>
          <p:cNvSpPr/>
          <p:nvPr/>
        </p:nvSpPr>
        <p:spPr>
          <a:xfrm>
            <a:off x="267629" y="3617707"/>
            <a:ext cx="3717073" cy="593547"/>
          </a:xfrm>
          <a:prstGeom prst="wedgeRectCallout">
            <a:avLst>
              <a:gd name="adj1" fmla="val 21626"/>
              <a:gd name="adj2" fmla="val 99102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err="1"/>
              <a:t>When</a:t>
            </a:r>
            <a:r>
              <a:rPr lang="nl-NL" sz="1100"/>
              <a:t> running </a:t>
            </a:r>
            <a:r>
              <a:rPr lang="nl-NL" sz="1100" err="1"/>
              <a:t>the</a:t>
            </a:r>
            <a:r>
              <a:rPr lang="nl-NL" sz="1100"/>
              <a:t> </a:t>
            </a:r>
            <a:r>
              <a:rPr lang="nl-NL" sz="1100" err="1"/>
              <a:t>binary</a:t>
            </a:r>
            <a:r>
              <a:rPr lang="nl-NL" sz="1100"/>
              <a:t> </a:t>
            </a:r>
            <a:r>
              <a:rPr lang="nl-NL" sz="1100" err="1"/>
              <a:t>executable</a:t>
            </a:r>
            <a:r>
              <a:rPr lang="nl-NL" sz="1100"/>
              <a:t> – pass </a:t>
            </a:r>
            <a:r>
              <a:rPr lang="nl-NL" sz="1100" err="1"/>
              <a:t>the</a:t>
            </a:r>
            <a:r>
              <a:rPr lang="nl-NL" sz="1100"/>
              <a:t> absolute </a:t>
            </a:r>
            <a:r>
              <a:rPr lang="nl-NL" sz="1100" err="1"/>
              <a:t>location</a:t>
            </a:r>
            <a:r>
              <a:rPr lang="nl-NL" sz="1100"/>
              <a:t> of </a:t>
            </a:r>
            <a:r>
              <a:rPr lang="nl-NL" sz="1100" err="1"/>
              <a:t>the</a:t>
            </a:r>
            <a:r>
              <a:rPr lang="nl-NL" sz="1100"/>
              <a:t> </a:t>
            </a:r>
            <a:r>
              <a:rPr lang="nl-NL" sz="1100" err="1"/>
              <a:t>JavaScript</a:t>
            </a:r>
            <a:r>
              <a:rPr lang="nl-NL" sz="1100"/>
              <a:t> module as argument </a:t>
            </a:r>
            <a:r>
              <a:rPr lang="nl-NL" sz="1100" err="1"/>
              <a:t>and</a:t>
            </a:r>
            <a:r>
              <a:rPr lang="nl-NL" sz="1100"/>
              <a:t> </a:t>
            </a:r>
            <a:r>
              <a:rPr lang="nl-NL" sz="1100" err="1"/>
              <a:t>read</a:t>
            </a:r>
            <a:r>
              <a:rPr lang="nl-NL" sz="1100"/>
              <a:t> </a:t>
            </a:r>
            <a:r>
              <a:rPr lang="nl-NL" sz="1100" err="1"/>
              <a:t>the</a:t>
            </a:r>
            <a:r>
              <a:rPr lang="nl-NL" sz="1100"/>
              <a:t> resource </a:t>
            </a:r>
            <a:r>
              <a:rPr lang="nl-NL" sz="1100" err="1"/>
              <a:t>from</a:t>
            </a:r>
            <a:r>
              <a:rPr lang="nl-NL" sz="1100"/>
              <a:t> </a:t>
            </a:r>
            <a:r>
              <a:rPr lang="nl-NL" sz="1100" err="1"/>
              <a:t>that</a:t>
            </a:r>
            <a:r>
              <a:rPr lang="nl-NL" sz="1100"/>
              <a:t> absolute </a:t>
            </a:r>
            <a:r>
              <a:rPr lang="nl-NL" sz="1100" err="1"/>
              <a:t>path</a:t>
            </a:r>
            <a:endParaRPr lang="en-NL" sz="1100"/>
          </a:p>
        </p:txBody>
      </p:sp>
    </p:spTree>
    <p:extLst>
      <p:ext uri="{BB962C8B-B14F-4D97-AF65-F5344CB8AC3E}">
        <p14:creationId xmlns:p14="http://schemas.microsoft.com/office/powerpoint/2010/main" val="97172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7" grpId="0" animBg="1"/>
      <p:bldP spid="25" grpId="0" animBg="1"/>
      <p:bldP spid="33" grpId="0" animBg="1"/>
      <p:bldP spid="35" grpId="0"/>
      <p:bldP spid="36" grpId="0" animBg="1"/>
      <p:bldP spid="37" grpId="0" animBg="1"/>
      <p:bldP spid="3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Native </a:t>
            </a:r>
            <a:r>
              <a:rPr lang="nl-NL" err="1"/>
              <a:t>Binary</a:t>
            </a:r>
            <a:r>
              <a:rPr lang="nl-NL"/>
              <a:t> </a:t>
            </a:r>
            <a:r>
              <a:rPr lang="nl-NL" err="1"/>
              <a:t>Executable</a:t>
            </a:r>
            <a:r>
              <a:rPr lang="nl-NL"/>
              <a:t> for Java Polyglot </a:t>
            </a:r>
            <a:r>
              <a:rPr lang="nl-NL" err="1"/>
              <a:t>application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Timing </a:t>
            </a:r>
            <a:r>
              <a:rPr lang="nl-NL" err="1"/>
              <a:t>comparison</a:t>
            </a:r>
            <a:r>
              <a:rPr lang="nl-NL"/>
              <a:t> </a:t>
            </a:r>
            <a:r>
              <a:rPr lang="nl-NL" err="1"/>
              <a:t>between</a:t>
            </a:r>
            <a:r>
              <a:rPr lang="nl-NL"/>
              <a:t> Native </a:t>
            </a:r>
            <a:r>
              <a:rPr lang="nl-NL" err="1"/>
              <a:t>Binary</a:t>
            </a:r>
            <a:r>
              <a:rPr lang="nl-NL"/>
              <a:t> </a:t>
            </a:r>
            <a:r>
              <a:rPr lang="nl-NL" err="1"/>
              <a:t>Executable</a:t>
            </a:r>
            <a:r>
              <a:rPr lang="nl-NL"/>
              <a:t> </a:t>
            </a:r>
            <a:r>
              <a:rPr lang="nl-NL" err="1"/>
              <a:t>and</a:t>
            </a:r>
            <a:r>
              <a:rPr lang="nl-NL"/>
              <a:t> JIT </a:t>
            </a:r>
            <a:r>
              <a:rPr lang="nl-NL" err="1"/>
              <a:t>execution</a:t>
            </a:r>
            <a:r>
              <a:rPr lang="nl-NL"/>
              <a:t>:</a:t>
            </a:r>
          </a:p>
          <a:p>
            <a:r>
              <a:rPr lang="nl-NL"/>
              <a:t>User time  0.08 </a:t>
            </a:r>
            <a:r>
              <a:rPr lang="nl-NL" err="1"/>
              <a:t>seconds</a:t>
            </a:r>
            <a:r>
              <a:rPr lang="nl-NL"/>
              <a:t> </a:t>
            </a:r>
            <a:r>
              <a:rPr lang="nl-NL" err="1"/>
              <a:t>vs</a:t>
            </a:r>
            <a:r>
              <a:rPr lang="nl-NL"/>
              <a:t> 4.99 </a:t>
            </a:r>
            <a:r>
              <a:rPr lang="nl-NL" err="1"/>
              <a:t>seconds</a:t>
            </a:r>
            <a:r>
              <a:rPr lang="nl-NL"/>
              <a:t>  </a:t>
            </a:r>
            <a:r>
              <a:rPr lang="nl-NL" err="1"/>
              <a:t>mainly</a:t>
            </a:r>
            <a:r>
              <a:rPr lang="nl-NL"/>
              <a:t> startup time.</a:t>
            </a:r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4" name="Snagit_SNG868">
            <a:extLst>
              <a:ext uri="{FF2B5EF4-FFF2-40B4-BE49-F238E27FC236}">
                <a16:creationId xmlns:a16="http://schemas.microsoft.com/office/drawing/2014/main" id="{6FA0C6B2-C6ED-4636-8C64-3025BC5A8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021" y="4215276"/>
            <a:ext cx="1503136" cy="656926"/>
          </a:xfrm>
          <a:prstGeom prst="rect">
            <a:avLst/>
          </a:prstGeom>
        </p:spPr>
      </p:pic>
      <p:pic>
        <p:nvPicPr>
          <p:cNvPr id="23" name="Snagit_SNG86A">
            <a:extLst>
              <a:ext uri="{FF2B5EF4-FFF2-40B4-BE49-F238E27FC236}">
                <a16:creationId xmlns:a16="http://schemas.microsoft.com/office/drawing/2014/main" id="{F7B85A88-9444-4935-8357-E75D0D370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2629" y="4231978"/>
            <a:ext cx="1566262" cy="640224"/>
          </a:xfrm>
          <a:prstGeom prst="rect">
            <a:avLst/>
          </a:prstGeom>
        </p:spPr>
      </p:pic>
      <p:pic>
        <p:nvPicPr>
          <p:cNvPr id="21506" name="Picture 2" descr="C:\Users\lucas_j\AppData\Local\Temp\SNAGHTML28a16e5b.PNG">
            <a:extLst>
              <a:ext uri="{FF2B5EF4-FFF2-40B4-BE49-F238E27FC236}">
                <a16:creationId xmlns:a16="http://schemas.microsoft.com/office/drawing/2014/main" id="{66761781-8E8F-4142-9069-2B95C2F04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67" y="1593514"/>
            <a:ext cx="6836166" cy="162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9678DDB-9960-4331-BC1B-58B9A3AD9A38}"/>
              </a:ext>
            </a:extLst>
          </p:cNvPr>
          <p:cNvSpPr/>
          <p:nvPr/>
        </p:nvSpPr>
        <p:spPr>
          <a:xfrm>
            <a:off x="6354412" y="792000"/>
            <a:ext cx="2326888" cy="685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>
                <a:latin typeface="Lucida Console" panose="020B0609040504020204" pitchFamily="49" charset="0"/>
                <a:ea typeface="MS PMincho" panose="020B0400000000000000" pitchFamily="18" charset="-128"/>
              </a:rPr>
              <a:t>Binary</a:t>
            </a:r>
            <a:r>
              <a:rPr lang="nl-NL">
                <a:latin typeface="Lucida Console" panose="020B0609040504020204" pitchFamily="49" charset="0"/>
                <a:ea typeface="MS PMincho" panose="020B0400000000000000" pitchFamily="18" charset="-128"/>
              </a:rPr>
              <a:t> </a:t>
            </a:r>
            <a:r>
              <a:rPr lang="nl-NL" err="1">
                <a:latin typeface="Lucida Console" panose="020B0609040504020204" pitchFamily="49" charset="0"/>
                <a:ea typeface="MS PMincho" panose="020B0400000000000000" pitchFamily="18" charset="-128"/>
              </a:rPr>
              <a:t>Executable</a:t>
            </a:r>
            <a:r>
              <a:rPr lang="nl-NL">
                <a:latin typeface="Lucida Console" panose="020B0609040504020204" pitchFamily="49" charset="0"/>
                <a:ea typeface="MS PMincho" panose="020B0400000000000000" pitchFamily="18" charset="-128"/>
              </a:rPr>
              <a:t> </a:t>
            </a:r>
            <a:r>
              <a:rPr lang="nl-NL" err="1">
                <a:latin typeface="Lucida Console" panose="020B0609040504020204" pitchFamily="49" charset="0"/>
                <a:ea typeface="MS PMincho" panose="020B0400000000000000" pitchFamily="18" charset="-128"/>
              </a:rPr>
              <a:t>postalCodeValidator</a:t>
            </a:r>
            <a:endParaRPr lang="en-NL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6001A54-4EBA-4170-A944-8FD08FC3EA3B}"/>
              </a:ext>
            </a:extLst>
          </p:cNvPr>
          <p:cNvSpPr/>
          <p:nvPr/>
        </p:nvSpPr>
        <p:spPr>
          <a:xfrm>
            <a:off x="7769269" y="1556793"/>
            <a:ext cx="1210002" cy="4411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1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E612FBD9-3D63-4384-B34F-D368792BA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488" y="1593514"/>
            <a:ext cx="194280" cy="17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99D0A67-C3F8-4687-AC61-5679F85F18B5}"/>
              </a:ext>
            </a:extLst>
          </p:cNvPr>
          <p:cNvSpPr txBox="1"/>
          <p:nvPr/>
        </p:nvSpPr>
        <p:spPr>
          <a:xfrm>
            <a:off x="7801063" y="1798777"/>
            <a:ext cx="117820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/>
              <a:t>validatorbundled.js</a:t>
            </a:r>
            <a:endParaRPr lang="en-NL" sz="1100" err="1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691A264-ED02-4016-A302-E5BCBD3D7DFC}"/>
              </a:ext>
            </a:extLst>
          </p:cNvPr>
          <p:cNvSpPr/>
          <p:nvPr/>
        </p:nvSpPr>
        <p:spPr>
          <a:xfrm>
            <a:off x="8144051" y="1385144"/>
            <a:ext cx="169639" cy="401746"/>
          </a:xfrm>
          <a:custGeom>
            <a:avLst/>
            <a:gdLst>
              <a:gd name="connsiteX0" fmla="*/ 0 w 169639"/>
              <a:gd name="connsiteY0" fmla="*/ 52039 h 401746"/>
              <a:gd name="connsiteX1" fmla="*/ 163552 w 169639"/>
              <a:gd name="connsiteY1" fmla="*/ 401444 h 401746"/>
              <a:gd name="connsiteX2" fmla="*/ 118947 w 169639"/>
              <a:gd name="connsiteY2" fmla="*/ 0 h 401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639" h="401746">
                <a:moveTo>
                  <a:pt x="0" y="52039"/>
                </a:moveTo>
                <a:cubicBezTo>
                  <a:pt x="71864" y="231078"/>
                  <a:pt x="143728" y="410117"/>
                  <a:pt x="163552" y="401444"/>
                </a:cubicBezTo>
                <a:cubicBezTo>
                  <a:pt x="183376" y="392771"/>
                  <a:pt x="151161" y="196385"/>
                  <a:pt x="118947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1311C59-5764-4057-B7D9-388E3E2CE0A1}"/>
              </a:ext>
            </a:extLst>
          </p:cNvPr>
          <p:cNvSpPr/>
          <p:nvPr/>
        </p:nvSpPr>
        <p:spPr>
          <a:xfrm>
            <a:off x="5386799" y="1129990"/>
            <a:ext cx="939660" cy="832625"/>
          </a:xfrm>
          <a:custGeom>
            <a:avLst/>
            <a:gdLst>
              <a:gd name="connsiteX0" fmla="*/ 240850 w 939660"/>
              <a:gd name="connsiteY0" fmla="*/ 832625 h 832625"/>
              <a:gd name="connsiteX1" fmla="*/ 40128 w 939660"/>
              <a:gd name="connsiteY1" fmla="*/ 193288 h 832625"/>
              <a:gd name="connsiteX2" fmla="*/ 939660 w 939660"/>
              <a:gd name="connsiteY2" fmla="*/ 0 h 832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9660" h="832625">
                <a:moveTo>
                  <a:pt x="240850" y="832625"/>
                </a:moveTo>
                <a:cubicBezTo>
                  <a:pt x="82255" y="582342"/>
                  <a:pt x="-76340" y="332059"/>
                  <a:pt x="40128" y="193288"/>
                </a:cubicBezTo>
                <a:cubicBezTo>
                  <a:pt x="156596" y="54517"/>
                  <a:pt x="548128" y="27258"/>
                  <a:pt x="939660" y="0"/>
                </a:cubicBezTo>
              </a:path>
            </a:pathLst>
          </a:custGeom>
          <a:noFill/>
          <a:ln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D0DE4B4-85E5-4471-8691-A25AC8C753EC}"/>
              </a:ext>
            </a:extLst>
          </p:cNvPr>
          <p:cNvSpPr/>
          <p:nvPr/>
        </p:nvSpPr>
        <p:spPr>
          <a:xfrm>
            <a:off x="6735337" y="2022088"/>
            <a:ext cx="1204331" cy="379463"/>
          </a:xfrm>
          <a:custGeom>
            <a:avLst/>
            <a:gdLst>
              <a:gd name="connsiteX0" fmla="*/ 0 w 1204331"/>
              <a:gd name="connsiteY0" fmla="*/ 52039 h 379463"/>
              <a:gd name="connsiteX1" fmla="*/ 944136 w 1204331"/>
              <a:gd name="connsiteY1" fmla="*/ 379141 h 379463"/>
              <a:gd name="connsiteX2" fmla="*/ 1204331 w 1204331"/>
              <a:gd name="connsiteY2" fmla="*/ 0 h 379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4331" h="379463">
                <a:moveTo>
                  <a:pt x="0" y="52039"/>
                </a:moveTo>
                <a:cubicBezTo>
                  <a:pt x="371707" y="219926"/>
                  <a:pt x="743414" y="387814"/>
                  <a:pt x="944136" y="379141"/>
                </a:cubicBezTo>
                <a:cubicBezTo>
                  <a:pt x="1144858" y="370468"/>
                  <a:pt x="1174594" y="185234"/>
                  <a:pt x="1204331" y="0"/>
                </a:cubicBezTo>
              </a:path>
            </a:pathLst>
          </a:custGeom>
          <a:noFill/>
          <a:ln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3C94E8-B2ED-4F46-84ED-51C995DBEDFA}"/>
              </a:ext>
            </a:extLst>
          </p:cNvPr>
          <p:cNvSpPr txBox="1"/>
          <p:nvPr/>
        </p:nvSpPr>
        <p:spPr>
          <a:xfrm rot="16200000">
            <a:off x="1040436" y="4182520"/>
            <a:ext cx="1056198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050" err="1"/>
              <a:t>Binary</a:t>
            </a:r>
            <a:r>
              <a:rPr lang="nl-NL" sz="1050"/>
              <a:t> </a:t>
            </a:r>
            <a:r>
              <a:rPr lang="nl-NL" sz="1050" err="1"/>
              <a:t>Executable</a:t>
            </a:r>
            <a:endParaRPr lang="en-NL" sz="1050" err="1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92D5275-2669-4594-B2B3-5330CFA3E97F}"/>
              </a:ext>
            </a:extLst>
          </p:cNvPr>
          <p:cNvSpPr txBox="1"/>
          <p:nvPr/>
        </p:nvSpPr>
        <p:spPr>
          <a:xfrm rot="16200000">
            <a:off x="3590640" y="4182520"/>
            <a:ext cx="1056198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050"/>
              <a:t>JIT </a:t>
            </a:r>
            <a:br>
              <a:rPr lang="nl-NL" sz="1050"/>
            </a:br>
            <a:r>
              <a:rPr lang="nl-NL" sz="1050" err="1"/>
              <a:t>Compilation</a:t>
            </a:r>
            <a:endParaRPr lang="en-NL" sz="1050" err="1"/>
          </a:p>
        </p:txBody>
      </p:sp>
    </p:spTree>
    <p:extLst>
      <p:ext uri="{BB962C8B-B14F-4D97-AF65-F5344CB8AC3E}">
        <p14:creationId xmlns:p14="http://schemas.microsoft.com/office/powerpoint/2010/main" val="35904146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7FACA-B8C5-4C36-9BAA-33CF7ED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GraalVM</a:t>
            </a:r>
            <a:r>
              <a:rPr lang="nl-NL" dirty="0"/>
              <a:t> Polyglot </a:t>
            </a:r>
            <a:r>
              <a:rPr lang="nl-NL" dirty="0" err="1"/>
              <a:t>Interoperability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32212-61AF-4F7C-AA32-B8A8F7D05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Java =&gt;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JavaScript</a:t>
            </a:r>
            <a:endParaRPr lang="nl-NL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Java =&gt;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Any</a:t>
            </a: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Truffle</a:t>
            </a: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 Language (Python, R, Ruby,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JavaScript</a:t>
            </a: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Native Image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generation</a:t>
            </a: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 for Java Polyglot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application</a:t>
            </a:r>
            <a:endParaRPr lang="nl-NL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nl-NL" dirty="0"/>
          </a:p>
          <a:p>
            <a:pPr marL="342900" indent="-342900">
              <a:buFont typeface="+mj-lt"/>
              <a:buAutoNum type="arabicPeriod"/>
            </a:pPr>
            <a:r>
              <a:rPr lang="nl-NL" b="1" dirty="0"/>
              <a:t>Node / </a:t>
            </a:r>
            <a:r>
              <a:rPr lang="nl-NL" b="1" dirty="0" err="1"/>
              <a:t>JavaScript</a:t>
            </a:r>
            <a:r>
              <a:rPr lang="nl-NL" b="1" dirty="0"/>
              <a:t> =&gt; Java</a:t>
            </a:r>
          </a:p>
          <a:p>
            <a:pPr lvl="2"/>
            <a:r>
              <a:rPr lang="nl-NL" dirty="0"/>
              <a:t>Node / </a:t>
            </a:r>
            <a:r>
              <a:rPr lang="nl-NL" dirty="0" err="1"/>
              <a:t>JavaScript</a:t>
            </a:r>
            <a:r>
              <a:rPr lang="nl-NL" dirty="0"/>
              <a:t> =&gt; Java =&gt; </a:t>
            </a:r>
            <a:r>
              <a:rPr lang="nl-NL" dirty="0" err="1"/>
              <a:t>JavaScript</a:t>
            </a:r>
            <a:endParaRPr lang="nl-NL" dirty="0"/>
          </a:p>
          <a:p>
            <a:pPr marL="342900" indent="-342900">
              <a:buFont typeface="+mj-lt"/>
              <a:buAutoNum type="arabicPeriod"/>
            </a:pPr>
            <a:r>
              <a:rPr lang="nl-NL" dirty="0" err="1"/>
              <a:t>Any</a:t>
            </a:r>
            <a:r>
              <a:rPr lang="nl-NL" dirty="0"/>
              <a:t> </a:t>
            </a:r>
            <a:r>
              <a:rPr lang="nl-NL" dirty="0" err="1"/>
              <a:t>Truffle</a:t>
            </a:r>
            <a:r>
              <a:rPr lang="nl-NL" dirty="0"/>
              <a:t> Language (Python, R, Ruby, </a:t>
            </a:r>
            <a:r>
              <a:rPr lang="nl-NL" dirty="0" err="1"/>
              <a:t>JavaScript</a:t>
            </a:r>
            <a:r>
              <a:rPr lang="nl-NL" dirty="0"/>
              <a:t>) </a:t>
            </a:r>
            <a:r>
              <a:rPr lang="nl-NL" dirty="0">
                <a:sym typeface="Wingdings" panose="05000000000000000000" pitchFamily="2" charset="2"/>
              </a:rPr>
              <a:t> </a:t>
            </a:r>
            <a:r>
              <a:rPr lang="nl-NL" dirty="0" err="1">
                <a:sym typeface="Wingdings" panose="05000000000000000000" pitchFamily="2" charset="2"/>
              </a:rPr>
              <a:t>Any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Truffle</a:t>
            </a:r>
            <a:r>
              <a:rPr lang="nl-NL" dirty="0">
                <a:sym typeface="Wingdings" panose="05000000000000000000" pitchFamily="2" charset="2"/>
              </a:rPr>
              <a:t> Language</a:t>
            </a:r>
            <a:endParaRPr lang="nl-NL" dirty="0"/>
          </a:p>
          <a:p>
            <a:pPr marL="342900" indent="-342900">
              <a:buFont typeface="+mj-lt"/>
              <a:buAutoNum type="arabicPeriod"/>
            </a:pPr>
            <a:endParaRPr lang="nl-NL" dirty="0"/>
          </a:p>
          <a:p>
            <a:pPr marL="342900" indent="-342900">
              <a:buFont typeface="+mj-lt"/>
              <a:buAutoNum type="arabicPeriod"/>
            </a:pP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E155F4-3164-4249-B8E9-48FCDB12E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54444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https://s14-eu5.startpage.com/cgi-bin/serveimage?url=https%3A%2F%2Fih1.redbubble.net%2Fimage.522669522.1575%2Fmp%2C840x830%2Cmatte%2Cf8f8f8%2Ct-pad%2C750x1000%2Cf8f8f8.u4.jpg&amp;sp=1c27b392842d980f0834389e0703f79b&amp;anticache=239557">
            <a:extLst>
              <a:ext uri="{FF2B5EF4-FFF2-40B4-BE49-F238E27FC236}">
                <a16:creationId xmlns:a16="http://schemas.microsoft.com/office/drawing/2014/main" id="{419880F6-099C-4439-B18B-358AF90D26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13153" r="7230" b="33134"/>
          <a:stretch/>
        </p:blipFill>
        <p:spPr bwMode="auto">
          <a:xfrm>
            <a:off x="5119186" y="3989290"/>
            <a:ext cx="1087383" cy="92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Polyglot </a:t>
            </a:r>
            <a:r>
              <a:rPr lang="nl-NL" err="1"/>
              <a:t>from</a:t>
            </a:r>
            <a:r>
              <a:rPr lang="nl-NL"/>
              <a:t> non-JVM </a:t>
            </a:r>
            <a:r>
              <a:rPr lang="nl-NL" err="1"/>
              <a:t>languages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Any language running on </a:t>
            </a:r>
            <a:r>
              <a:rPr lang="en-US" err="1"/>
              <a:t>GraalVM</a:t>
            </a:r>
            <a:r>
              <a:rPr lang="en-US"/>
              <a:t> </a:t>
            </a:r>
            <a:br>
              <a:rPr lang="en-US"/>
            </a:br>
            <a:r>
              <a:rPr lang="en-US"/>
              <a:t>can participate in Polyglot interoperability</a:t>
            </a:r>
          </a:p>
          <a:p>
            <a:pPr lvl="1"/>
            <a:r>
              <a:rPr lang="en-US"/>
              <a:t>Evaluate &amp; Execute Snippets in other languages</a:t>
            </a:r>
          </a:p>
          <a:p>
            <a:pPr lvl="1"/>
            <a:r>
              <a:rPr lang="en-US"/>
              <a:t>Export data and objects through the Polyglot Map</a:t>
            </a:r>
            <a:br>
              <a:rPr lang="en-US"/>
            </a:br>
            <a:r>
              <a:rPr lang="en-US"/>
              <a:t>to other execution contexts</a:t>
            </a:r>
          </a:p>
          <a:p>
            <a:pPr lvl="1"/>
            <a:r>
              <a:rPr lang="en-US"/>
              <a:t>Import data and objects from</a:t>
            </a:r>
            <a:br>
              <a:rPr lang="en-US"/>
            </a:br>
            <a:r>
              <a:rPr lang="en-US"/>
              <a:t>the Polyglot Map from other</a:t>
            </a:r>
            <a:br>
              <a:rPr lang="en-US"/>
            </a:br>
            <a:r>
              <a:rPr lang="en-US"/>
              <a:t>language contexts</a:t>
            </a:r>
          </a:p>
          <a:p>
            <a:pPr lvl="2"/>
            <a:r>
              <a:rPr lang="en-US"/>
              <a:t>Read, write &amp; execute</a:t>
            </a:r>
          </a:p>
          <a:p>
            <a:pPr lvl="1"/>
            <a:r>
              <a:rPr lang="en-US"/>
              <a:t>Interacting with JVM based</a:t>
            </a:r>
            <a:br>
              <a:rPr lang="en-US"/>
            </a:br>
            <a:r>
              <a:rPr lang="en-US"/>
              <a:t>languages is slightly different</a:t>
            </a:r>
          </a:p>
          <a:p>
            <a:pPr lvl="2"/>
            <a:r>
              <a:rPr lang="en-US"/>
              <a:t>Use Java Type to construct native</a:t>
            </a:r>
            <a:br>
              <a:rPr lang="en-US"/>
            </a:br>
            <a:r>
              <a:rPr lang="en-US"/>
              <a:t>object based on a Java Class</a:t>
            </a:r>
          </a:p>
          <a:p>
            <a:pPr lvl="1"/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9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F22DBC67-8B79-4A51-AD4E-996998AF0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121" y="2121553"/>
            <a:ext cx="1666651" cy="93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B6C34D9E-F70B-41D5-B104-6A4A2CEAB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093" y="2238296"/>
            <a:ext cx="710923" cy="71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86FD2CF-3136-40DD-A638-37C7D0E2000E}"/>
              </a:ext>
            </a:extLst>
          </p:cNvPr>
          <p:cNvGrpSpPr/>
          <p:nvPr/>
        </p:nvGrpSpPr>
        <p:grpSpPr>
          <a:xfrm rot="20758321">
            <a:off x="7394365" y="2524625"/>
            <a:ext cx="660103" cy="565381"/>
            <a:chOff x="5457783" y="3422637"/>
            <a:chExt cx="1106568" cy="897242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B4CDC4B0-77E1-4D73-86BB-AA60527142D6}"/>
                </a:ext>
              </a:extLst>
            </p:cNvPr>
            <p:cNvSpPr/>
            <p:nvPr/>
          </p:nvSpPr>
          <p:spPr>
            <a:xfrm>
              <a:off x="5549257" y="3422637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6D49EDF4-096B-4595-AE5E-F78B1BBAE866}"/>
                </a:ext>
              </a:extLst>
            </p:cNvPr>
            <p:cNvSpPr/>
            <p:nvPr/>
          </p:nvSpPr>
          <p:spPr>
            <a:xfrm flipH="1">
              <a:off x="5457783" y="3873830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304F342-5560-4B22-B950-FEEDD1B857BC}"/>
              </a:ext>
            </a:extLst>
          </p:cNvPr>
          <p:cNvSpPr/>
          <p:nvPr/>
        </p:nvSpPr>
        <p:spPr>
          <a:xfrm>
            <a:off x="6267191" y="2351384"/>
            <a:ext cx="1076807" cy="103731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GraalVM</a:t>
            </a:r>
            <a:r>
              <a:rPr lang="nl-NL"/>
              <a:t> Polyglot</a:t>
            </a:r>
            <a:endParaRPr lang="en-NL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A8795C7-3760-4404-811D-4ED6024CC1AD}"/>
              </a:ext>
            </a:extLst>
          </p:cNvPr>
          <p:cNvSpPr/>
          <p:nvPr/>
        </p:nvSpPr>
        <p:spPr>
          <a:xfrm flipH="1">
            <a:off x="5774214" y="2773807"/>
            <a:ext cx="605536" cy="281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146" name="Picture 2" descr="https://s14-eu5.startpage.com/cgi-bin/serveimage?url=https%3A%2F%2Ffuzati.com%2Fwp-content%2Fuploads%2F2016%2F12%2FRuby-Logo.png&amp;sp=b162e3baf55d39592ffbb2b742927a03&amp;anticache=672330">
            <a:extLst>
              <a:ext uri="{FF2B5EF4-FFF2-40B4-BE49-F238E27FC236}">
                <a16:creationId xmlns:a16="http://schemas.microsoft.com/office/drawing/2014/main" id="{57EEA7AE-19F0-46EA-984B-9E9EC1412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365" y="1080488"/>
            <a:ext cx="897652" cy="62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06D0DC5-C5A1-4AC8-BA71-19A4B34A9741}"/>
              </a:ext>
            </a:extLst>
          </p:cNvPr>
          <p:cNvGrpSpPr/>
          <p:nvPr/>
        </p:nvGrpSpPr>
        <p:grpSpPr>
          <a:xfrm rot="15741588">
            <a:off x="6057337" y="1845640"/>
            <a:ext cx="697284" cy="535233"/>
            <a:chOff x="3243860" y="3619773"/>
            <a:chExt cx="1106568" cy="897242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E141363E-4AC2-48F9-B80C-B18E9906F20B}"/>
                </a:ext>
              </a:extLst>
            </p:cNvPr>
            <p:cNvSpPr/>
            <p:nvPr/>
          </p:nvSpPr>
          <p:spPr>
            <a:xfrm>
              <a:off x="3335334" y="3619773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ABA5C109-A883-4057-8BE6-98D6F927B87D}"/>
                </a:ext>
              </a:extLst>
            </p:cNvPr>
            <p:cNvSpPr/>
            <p:nvPr/>
          </p:nvSpPr>
          <p:spPr>
            <a:xfrm flipH="1">
              <a:off x="3243860" y="4070966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6148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6B8B600A-ABD2-48FD-AAC6-BBD7B0924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425" y="4088654"/>
            <a:ext cx="1730631" cy="58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8E9196B-C4E3-4E4E-9D5D-9B2A964E8E07}"/>
              </a:ext>
            </a:extLst>
          </p:cNvPr>
          <p:cNvGrpSpPr/>
          <p:nvPr/>
        </p:nvGrpSpPr>
        <p:grpSpPr>
          <a:xfrm rot="14630362">
            <a:off x="7007665" y="3228484"/>
            <a:ext cx="740774" cy="885524"/>
            <a:chOff x="3243860" y="3619779"/>
            <a:chExt cx="1175584" cy="1484457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72BF45D4-F889-4C50-AEAB-F7597D4D60AE}"/>
                </a:ext>
              </a:extLst>
            </p:cNvPr>
            <p:cNvSpPr/>
            <p:nvPr/>
          </p:nvSpPr>
          <p:spPr>
            <a:xfrm>
              <a:off x="3335333" y="3619779"/>
              <a:ext cx="1015096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2B1895AA-4106-46D1-93D7-8C1AD4E21672}"/>
                </a:ext>
              </a:extLst>
            </p:cNvPr>
            <p:cNvSpPr/>
            <p:nvPr/>
          </p:nvSpPr>
          <p:spPr>
            <a:xfrm flipH="1">
              <a:off x="3243860" y="4070966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9" name="Arrow: Right 48">
              <a:extLst>
                <a:ext uri="{FF2B5EF4-FFF2-40B4-BE49-F238E27FC236}">
                  <a16:creationId xmlns:a16="http://schemas.microsoft.com/office/drawing/2014/main" id="{F6C43691-FBB2-466C-80C1-E1AAB850B3D7}"/>
                </a:ext>
              </a:extLst>
            </p:cNvPr>
            <p:cNvSpPr/>
            <p:nvPr/>
          </p:nvSpPr>
          <p:spPr>
            <a:xfrm rot="19830443">
              <a:off x="3404348" y="4658187"/>
              <a:ext cx="1015096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CE63A00-3BA3-4B84-B79F-5E5CD0ECB5E5}"/>
              </a:ext>
            </a:extLst>
          </p:cNvPr>
          <p:cNvGrpSpPr/>
          <p:nvPr/>
        </p:nvGrpSpPr>
        <p:grpSpPr>
          <a:xfrm rot="18199741">
            <a:off x="5921621" y="3537074"/>
            <a:ext cx="697284" cy="535233"/>
            <a:chOff x="3243860" y="3619773"/>
            <a:chExt cx="1106568" cy="897242"/>
          </a:xfrm>
        </p:grpSpPr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228DAE59-6D54-4B03-BAD5-A900A3F8BE3D}"/>
                </a:ext>
              </a:extLst>
            </p:cNvPr>
            <p:cNvSpPr/>
            <p:nvPr/>
          </p:nvSpPr>
          <p:spPr>
            <a:xfrm>
              <a:off x="3335334" y="3619773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151FC608-D7FC-4CAB-BDA4-382893584D7D}"/>
                </a:ext>
              </a:extLst>
            </p:cNvPr>
            <p:cNvSpPr/>
            <p:nvPr/>
          </p:nvSpPr>
          <p:spPr>
            <a:xfrm flipH="1">
              <a:off x="3243860" y="4070966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6154" name="Picture 10" descr="https://s14-eu5.startpage.com/cgi-bin/serveimage?url=https%3A%2F%2Fupload.wikimedia.org%2Fwikipedia%2Fcommons%2Fthumb%2F3%2F36%2FGroovy-logo.svg%2F1200px-Groovy-logo.svg.png&amp;sp=e2b58407face7ee6bd6693e3edea11d5&amp;anticache=429612">
            <a:extLst>
              <a:ext uri="{FF2B5EF4-FFF2-40B4-BE49-F238E27FC236}">
                <a16:creationId xmlns:a16="http://schemas.microsoft.com/office/drawing/2014/main" id="{05C6B297-65D8-4E44-A680-49820C36A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136" y="2916404"/>
            <a:ext cx="854428" cy="42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ttps://s14-eu5.startpage.com/cgi-bin/serveimage?url=https%3A%2F%2Fmiro.medium.com%2Fmax%2F480%2F1%2A6J6mPSTvA4odwJ_GxeZg-g.png&amp;sp=9c92c5c3667eeb4f5bc30edb9b447152&amp;anticache=356702">
            <a:extLst>
              <a:ext uri="{FF2B5EF4-FFF2-40B4-BE49-F238E27FC236}">
                <a16:creationId xmlns:a16="http://schemas.microsoft.com/office/drawing/2014/main" id="{C454DB9A-17E3-48F5-85A1-EEE2CC81C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623" y="3256476"/>
            <a:ext cx="962116" cy="48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https://s14-eu5.startpage.com/cgi-bin/serveimage?url=https%3A%2F%2Fupload.wikimedia.org%2Fwikipedia%2Fen%2F8%2F85%2FScala_logo.png&amp;sp=8adaa16219cc85fb2f2beb7a293d2330&amp;anticache=903441">
            <a:extLst>
              <a:ext uri="{FF2B5EF4-FFF2-40B4-BE49-F238E27FC236}">
                <a16:creationId xmlns:a16="http://schemas.microsoft.com/office/drawing/2014/main" id="{75B4489F-1FEB-4E84-A653-43AF625F9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085" y="3023003"/>
            <a:ext cx="892895" cy="36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Arrow: Right 35">
            <a:extLst>
              <a:ext uri="{FF2B5EF4-FFF2-40B4-BE49-F238E27FC236}">
                <a16:creationId xmlns:a16="http://schemas.microsoft.com/office/drawing/2014/main" id="{7E0206CB-54DF-4B6C-848E-1547318B5392}"/>
              </a:ext>
            </a:extLst>
          </p:cNvPr>
          <p:cNvSpPr/>
          <p:nvPr/>
        </p:nvSpPr>
        <p:spPr>
          <a:xfrm rot="18014597">
            <a:off x="6932167" y="1984345"/>
            <a:ext cx="605536" cy="281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160" name="Picture 16" descr="https://s14-eu5.startpage.com/wikioimage/35e4caa3ab4a872292cb587b6e4ec893.png">
            <a:extLst>
              <a:ext uri="{FF2B5EF4-FFF2-40B4-BE49-F238E27FC236}">
                <a16:creationId xmlns:a16="http://schemas.microsoft.com/office/drawing/2014/main" id="{C9FB87E4-134A-40D9-832D-C3D4CD6D8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407" y="805785"/>
            <a:ext cx="454277" cy="45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https://s14-eu5.startpage.com/cgi-bin/serveimage?url=https%3A%2F%2Fllvm.org%2Fimg%2FLLVM-Logo-Derivative-1.png&amp;sp=93a0b7ebcd9a30d5a9ab08f0f5c238e8&amp;anticache=380622">
            <a:extLst>
              <a:ext uri="{FF2B5EF4-FFF2-40B4-BE49-F238E27FC236}">
                <a16:creationId xmlns:a16="http://schemas.microsoft.com/office/drawing/2014/main" id="{5C760D87-8D41-4088-8ACE-888A31DB8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170" y="1473746"/>
            <a:ext cx="710923" cy="503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https://s14-eu5.startpage.com/cgi-bin/serveimage?url=https%3A%2F%2Fencrypted-tbn0.gstatic.com%2Fimages%3Fq%3Dtbn%3AANd9GcS4Mgykegd7Wblg6dSAz8hvQD4sK0pZgs0Kt85njX3A80SBLpA&amp;sp=50e94963e01bf3e5ae78227ecb236529&amp;anticache=751384">
            <a:extLst>
              <a:ext uri="{FF2B5EF4-FFF2-40B4-BE49-F238E27FC236}">
                <a16:creationId xmlns:a16="http://schemas.microsoft.com/office/drawing/2014/main" id="{A171F542-9E6D-45FB-9336-E6A22F6A9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592" y="817285"/>
            <a:ext cx="575659" cy="32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156ABE47-F8A6-4374-B41E-06C644CEE180}"/>
              </a:ext>
            </a:extLst>
          </p:cNvPr>
          <p:cNvGrpSpPr/>
          <p:nvPr/>
        </p:nvGrpSpPr>
        <p:grpSpPr>
          <a:xfrm rot="18171729">
            <a:off x="7702732" y="1307968"/>
            <a:ext cx="263795" cy="185196"/>
            <a:chOff x="5457783" y="3422637"/>
            <a:chExt cx="1106568" cy="897242"/>
          </a:xfrm>
        </p:grpSpPr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617D2293-A099-4D4F-8546-4EC1B8D684A6}"/>
                </a:ext>
              </a:extLst>
            </p:cNvPr>
            <p:cNvSpPr/>
            <p:nvPr/>
          </p:nvSpPr>
          <p:spPr>
            <a:xfrm>
              <a:off x="5549257" y="3422637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CEB68D27-97D3-4713-BE81-940C6535752C}"/>
                </a:ext>
              </a:extLst>
            </p:cNvPr>
            <p:cNvSpPr/>
            <p:nvPr/>
          </p:nvSpPr>
          <p:spPr>
            <a:xfrm flipH="1">
              <a:off x="5457783" y="3873830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D5D1978-3224-408D-A33C-54518E90A19D}"/>
              </a:ext>
            </a:extLst>
          </p:cNvPr>
          <p:cNvSpPr txBox="1"/>
          <p:nvPr/>
        </p:nvSpPr>
        <p:spPr>
          <a:xfrm>
            <a:off x="7919987" y="621412"/>
            <a:ext cx="54021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/>
              <a:t>Fortran</a:t>
            </a:r>
            <a:endParaRPr lang="en-NL" sz="1300" err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21F53B0-7F5B-4067-8003-48D97062A708}"/>
              </a:ext>
            </a:extLst>
          </p:cNvPr>
          <p:cNvSpPr txBox="1"/>
          <p:nvPr/>
        </p:nvSpPr>
        <p:spPr>
          <a:xfrm rot="5400000">
            <a:off x="7394197" y="954775"/>
            <a:ext cx="54662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err="1"/>
              <a:t>Haskell</a:t>
            </a:r>
            <a:endParaRPr lang="en-NL" sz="1300" err="1"/>
          </a:p>
        </p:txBody>
      </p:sp>
      <p:pic>
        <p:nvPicPr>
          <p:cNvPr id="6168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DAFFEF72-7528-402E-802C-556F2F50B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147" y="3483913"/>
            <a:ext cx="1093898" cy="67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https://s14-eu5.startpage.com/cgi-bin/serveimage?url=https%3A%2F%2Fraw.githubusercontent.com%2Fisocpp%2Flogos%2Fmaster%2Fcpp_logo.png&amp;sp=34086d7e3afe334b4087302ff1830fc6&amp;anticache=879999">
            <a:extLst>
              <a:ext uri="{FF2B5EF4-FFF2-40B4-BE49-F238E27FC236}">
                <a16:creationId xmlns:a16="http://schemas.microsoft.com/office/drawing/2014/main" id="{47B0CF16-718F-48BB-AF40-914977764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543" y="1071593"/>
            <a:ext cx="523028" cy="58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0001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https://s14-eu5.startpage.com/cgi-bin/serveimage?url=https%3A%2F%2Fih1.redbubble.net%2Fimage.522669522.1575%2Fmp%2C840x830%2Cmatte%2Cf8f8f8%2Ct-pad%2C750x1000%2Cf8f8f8.u4.jpg&amp;sp=1c27b392842d980f0834389e0703f79b&amp;anticache=239557">
            <a:extLst>
              <a:ext uri="{FF2B5EF4-FFF2-40B4-BE49-F238E27FC236}">
                <a16:creationId xmlns:a16="http://schemas.microsoft.com/office/drawing/2014/main" id="{419880F6-099C-4439-B18B-358AF90D26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13153" r="7230" b="33134"/>
          <a:stretch/>
        </p:blipFill>
        <p:spPr bwMode="auto">
          <a:xfrm>
            <a:off x="7680882" y="834855"/>
            <a:ext cx="1087383" cy="92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Polyglot </a:t>
            </a:r>
            <a:r>
              <a:rPr lang="nl-NL" dirty="0" err="1"/>
              <a:t>from</a:t>
            </a:r>
            <a:r>
              <a:rPr lang="nl-NL" dirty="0"/>
              <a:t> non-JVM </a:t>
            </a:r>
            <a:r>
              <a:rPr lang="nl-NL" dirty="0" err="1"/>
              <a:t>languages</a:t>
            </a:r>
            <a:br>
              <a:rPr lang="nl-NL" dirty="0"/>
            </a:br>
            <a:r>
              <a:rPr lang="nl-NL" dirty="0" err="1"/>
              <a:t>JFall</a:t>
            </a:r>
            <a:r>
              <a:rPr lang="nl-NL" dirty="0"/>
              <a:t> 2019 Show Case: Scala </a:t>
            </a:r>
            <a:r>
              <a:rPr lang="nl-NL" dirty="0">
                <a:sym typeface="Wingdings" panose="05000000000000000000" pitchFamily="2" charset="2"/>
              </a:rPr>
              <a:t> (</a:t>
            </a:r>
            <a:r>
              <a:rPr lang="nl-NL" dirty="0" err="1">
                <a:sym typeface="Wingdings" panose="05000000000000000000" pitchFamily="2" charset="2"/>
              </a:rPr>
              <a:t>Fast</a:t>
            </a:r>
            <a:r>
              <a:rPr lang="nl-NL" dirty="0">
                <a:sym typeface="Wingdings" panose="05000000000000000000" pitchFamily="2" charset="2"/>
              </a:rPr>
              <a:t>)R on </a:t>
            </a:r>
            <a:r>
              <a:rPr lang="nl-NL" dirty="0" err="1">
                <a:sym typeface="Wingdings" panose="05000000000000000000" pitchFamily="2" charset="2"/>
              </a:rPr>
              <a:t>GraalVM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304F342-5560-4B22-B950-FEEDD1B857BC}"/>
              </a:ext>
            </a:extLst>
          </p:cNvPr>
          <p:cNvSpPr/>
          <p:nvPr/>
        </p:nvSpPr>
        <p:spPr>
          <a:xfrm>
            <a:off x="6085203" y="853509"/>
            <a:ext cx="1076807" cy="103731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GraalVM</a:t>
            </a:r>
            <a:r>
              <a:rPr lang="nl-NL"/>
              <a:t> Polyglot</a:t>
            </a:r>
            <a:endParaRPr lang="en-NL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CE63A00-3BA3-4B84-B79F-5E5CD0ECB5E5}"/>
              </a:ext>
            </a:extLst>
          </p:cNvPr>
          <p:cNvGrpSpPr/>
          <p:nvPr/>
        </p:nvGrpSpPr>
        <p:grpSpPr>
          <a:xfrm>
            <a:off x="5520873" y="1086592"/>
            <a:ext cx="697284" cy="535233"/>
            <a:chOff x="3243860" y="3619773"/>
            <a:chExt cx="1106568" cy="897242"/>
          </a:xfrm>
        </p:grpSpPr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228DAE59-6D54-4B03-BAD5-A900A3F8BE3D}"/>
                </a:ext>
              </a:extLst>
            </p:cNvPr>
            <p:cNvSpPr/>
            <p:nvPr/>
          </p:nvSpPr>
          <p:spPr>
            <a:xfrm>
              <a:off x="3335334" y="3619773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151FC608-D7FC-4CAB-BDA4-382893584D7D}"/>
                </a:ext>
              </a:extLst>
            </p:cNvPr>
            <p:cNvSpPr/>
            <p:nvPr/>
          </p:nvSpPr>
          <p:spPr>
            <a:xfrm flipH="1">
              <a:off x="3243860" y="4070966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6158" name="Picture 14" descr="https://s14-eu5.startpage.com/cgi-bin/serveimage?url=https%3A%2F%2Fupload.wikimedia.org%2Fwikipedia%2Fen%2F8%2F85%2FScala_logo.png&amp;sp=8adaa16219cc85fb2f2beb7a293d2330&amp;anticache=903441">
            <a:extLst>
              <a:ext uri="{FF2B5EF4-FFF2-40B4-BE49-F238E27FC236}">
                <a16:creationId xmlns:a16="http://schemas.microsoft.com/office/drawing/2014/main" id="{75B4489F-1FEB-4E84-A653-43AF625F9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624" y="977522"/>
            <a:ext cx="1572480" cy="64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592DB8C-A4BC-46A2-86FB-AC334E6F4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812" y="1890822"/>
            <a:ext cx="3796525" cy="2847394"/>
          </a:xfrm>
          <a:prstGeom prst="rect">
            <a:avLst/>
          </a:prstGeom>
        </p:spPr>
      </p:pic>
      <p:pic>
        <p:nvPicPr>
          <p:cNvPr id="1026" name="Picture 2" descr="https://s14-eu5.startpage.com/cgi-bin/serveimage?url=https%3A%2F%2Fencrypted-tbn0.gstatic.com%2Fimages%3Fq%3Dtbn%3AANd9GcQMs2hMdGXANBIyF1DotY92f3T_ovM2AsZzqNsllnKW-KrFeQNL%26s&amp;sp=6e4d7ed514710be55ee7fd847bc4c182&amp;anticache=205260">
            <a:extLst>
              <a:ext uri="{FF2B5EF4-FFF2-40B4-BE49-F238E27FC236}">
                <a16:creationId xmlns:a16="http://schemas.microsoft.com/office/drawing/2014/main" id="{57D7285C-48D5-48E8-A05E-1B6701C2C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67" y="2097772"/>
            <a:ext cx="1667791" cy="1109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86FD2CF-3136-40DD-A638-37C7D0E2000E}"/>
              </a:ext>
            </a:extLst>
          </p:cNvPr>
          <p:cNvGrpSpPr/>
          <p:nvPr/>
        </p:nvGrpSpPr>
        <p:grpSpPr>
          <a:xfrm>
            <a:off x="7041574" y="1077777"/>
            <a:ext cx="660103" cy="565381"/>
            <a:chOff x="5457783" y="3422637"/>
            <a:chExt cx="1106568" cy="897242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B4CDC4B0-77E1-4D73-86BB-AA60527142D6}"/>
                </a:ext>
              </a:extLst>
            </p:cNvPr>
            <p:cNvSpPr/>
            <p:nvPr/>
          </p:nvSpPr>
          <p:spPr>
            <a:xfrm>
              <a:off x="5549257" y="3422637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6D49EDF4-096B-4595-AE5E-F78B1BBAE866}"/>
                </a:ext>
              </a:extLst>
            </p:cNvPr>
            <p:cNvSpPr/>
            <p:nvPr/>
          </p:nvSpPr>
          <p:spPr>
            <a:xfrm flipH="1">
              <a:off x="5457783" y="3873830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1028" name="Picture 4" descr="https://s14-eu5.startpage.com/cgi-bin/serveimage?url=https%3A%2F%2Fencrypted-tbn0.gstatic.com%2Fimages%3Fq%3Dtbn%3AANd9GcSXKlxbVsnOSsz2WCQ1Ok-ecJXCfJ5Ry1BkUbiNEkg-Oj-Qyp48%26s&amp;sp=714cc0739f6e8be21fc9a64d15a3048c&amp;anticache=541568">
            <a:extLst>
              <a:ext uri="{FF2B5EF4-FFF2-40B4-BE49-F238E27FC236}">
                <a16:creationId xmlns:a16="http://schemas.microsoft.com/office/drawing/2014/main" id="{271AEB87-8AF5-4A9D-A481-778EACC2D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297" y="3022215"/>
            <a:ext cx="2978093" cy="198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14-eu5.startpage.com/cgi-bin/serveimage?url=https%3A%2F%2Fencrypted-tbn0.gstatic.com%2Fimages%3Fq%3Dtbn%3AANd9GcSjwrYVD2emLK4yhzrzJTCohG1YbVQbhF1eOyjzJW0P4u6erl2D%26s&amp;sp=b577b5ba3d4b0defa1d7546f7c863588&amp;anticache=721007">
            <a:extLst>
              <a:ext uri="{FF2B5EF4-FFF2-40B4-BE49-F238E27FC236}">
                <a16:creationId xmlns:a16="http://schemas.microsoft.com/office/drawing/2014/main" id="{2DB93EBC-43DF-416D-8F9B-8B49DB234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549" y="1723425"/>
            <a:ext cx="1646902" cy="922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s14-eu5.startpage.com/cgi-bin/serveimage?url=https%3A%2F%2Fencrypted-tbn0.gstatic.com%2Fimages%3Fq%3Dtbn%3AANd9GcTvtvcfe8ywbswHW7MnBgXvpTkNo6CcNhxXbGRQ-9vFH2dyLZeTeA%26s&amp;sp=490d46369a20daf1f08402d16e29a44f&amp;anticache=603254">
            <a:extLst>
              <a:ext uri="{FF2B5EF4-FFF2-40B4-BE49-F238E27FC236}">
                <a16:creationId xmlns:a16="http://schemas.microsoft.com/office/drawing/2014/main" id="{38DAF605-7075-41A4-B91E-2F4480DDE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867" y="1682040"/>
            <a:ext cx="1715005" cy="97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371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https://s14-eu5.startpage.com/cgi-bin/serveimage?url=https%3A%2F%2Fih1.redbubble.net%2Fimage.522669522.1575%2Fmp%2C840x830%2Cmatte%2Cf8f8f8%2Ct-pad%2C750x1000%2Cf8f8f8.u4.jpg&amp;sp=1c27b392842d980f0834389e0703f79b&amp;anticache=239557">
            <a:extLst>
              <a:ext uri="{FF2B5EF4-FFF2-40B4-BE49-F238E27FC236}">
                <a16:creationId xmlns:a16="http://schemas.microsoft.com/office/drawing/2014/main" id="{419880F6-099C-4439-B18B-358AF90D26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13153" r="7230" b="33134"/>
          <a:stretch/>
        </p:blipFill>
        <p:spPr bwMode="auto">
          <a:xfrm>
            <a:off x="7798585" y="3314486"/>
            <a:ext cx="680009" cy="57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Polyglot </a:t>
            </a:r>
            <a:r>
              <a:rPr lang="nl-NL" err="1"/>
              <a:t>from</a:t>
            </a:r>
            <a:r>
              <a:rPr lang="nl-NL"/>
              <a:t> </a:t>
            </a:r>
            <a:r>
              <a:rPr lang="nl-NL" err="1"/>
              <a:t>JavaScript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Graal </a:t>
            </a:r>
            <a:r>
              <a:rPr lang="nl-NL" err="1"/>
              <a:t>Truffle</a:t>
            </a:r>
            <a:r>
              <a:rPr lang="nl-NL"/>
              <a:t> </a:t>
            </a:r>
            <a:r>
              <a:rPr lang="nl-NL" err="1"/>
              <a:t>Languages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Polyglot.eval</a:t>
            </a:r>
            <a:r>
              <a:rPr lang="en-US"/>
              <a:t> can execute any language snippet</a:t>
            </a:r>
          </a:p>
          <a:p>
            <a:pPr lvl="1"/>
            <a:r>
              <a:rPr lang="en-US"/>
              <a:t>It returns data objects (to read/write) or functions (that can be executed)</a:t>
            </a:r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304F342-5560-4B22-B950-FEEDD1B857BC}"/>
              </a:ext>
            </a:extLst>
          </p:cNvPr>
          <p:cNvSpPr/>
          <p:nvPr/>
        </p:nvSpPr>
        <p:spPr>
          <a:xfrm>
            <a:off x="6573634" y="2184001"/>
            <a:ext cx="1076807" cy="103731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GraalVM</a:t>
            </a:r>
            <a:r>
              <a:rPr lang="nl-NL"/>
              <a:t> Polyglot</a:t>
            </a:r>
            <a:endParaRPr lang="en-NL"/>
          </a:p>
        </p:txBody>
      </p:sp>
      <p:pic>
        <p:nvPicPr>
          <p:cNvPr id="6146" name="Picture 2" descr="https://s14-eu5.startpage.com/cgi-bin/serveimage?url=https%3A%2F%2Ffuzati.com%2Fwp-content%2Fuploads%2F2016%2F12%2FRuby-Logo.png&amp;sp=b162e3baf55d39592ffbb2b742927a03&amp;anticache=672330">
            <a:extLst>
              <a:ext uri="{FF2B5EF4-FFF2-40B4-BE49-F238E27FC236}">
                <a16:creationId xmlns:a16="http://schemas.microsoft.com/office/drawing/2014/main" id="{57EEA7AE-19F0-46EA-984B-9E9EC1412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424" y="1533306"/>
            <a:ext cx="680009" cy="47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E141363E-4AC2-48F9-B80C-B18E9906F20B}"/>
              </a:ext>
            </a:extLst>
          </p:cNvPr>
          <p:cNvSpPr/>
          <p:nvPr/>
        </p:nvSpPr>
        <p:spPr>
          <a:xfrm rot="19085079">
            <a:off x="7409495" y="1968965"/>
            <a:ext cx="639643" cy="26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148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6B8B600A-ABD2-48FD-AAC6-BBD7B0924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049" y="2638408"/>
            <a:ext cx="1537091" cy="51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CE63A00-3BA3-4B84-B79F-5E5CD0ECB5E5}"/>
              </a:ext>
            </a:extLst>
          </p:cNvPr>
          <p:cNvGrpSpPr/>
          <p:nvPr/>
        </p:nvGrpSpPr>
        <p:grpSpPr>
          <a:xfrm>
            <a:off x="6004924" y="2461949"/>
            <a:ext cx="697284" cy="535233"/>
            <a:chOff x="3243860" y="3619773"/>
            <a:chExt cx="1106568" cy="897242"/>
          </a:xfrm>
        </p:grpSpPr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228DAE59-6D54-4B03-BAD5-A900A3F8BE3D}"/>
                </a:ext>
              </a:extLst>
            </p:cNvPr>
            <p:cNvSpPr/>
            <p:nvPr/>
          </p:nvSpPr>
          <p:spPr>
            <a:xfrm>
              <a:off x="3335334" y="3619773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151FC608-D7FC-4CAB-BDA4-382893584D7D}"/>
                </a:ext>
              </a:extLst>
            </p:cNvPr>
            <p:cNvSpPr/>
            <p:nvPr/>
          </p:nvSpPr>
          <p:spPr>
            <a:xfrm flipH="1">
              <a:off x="3243860" y="4070966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BA5C109-A883-4057-8BE6-98D6F927B87D}"/>
              </a:ext>
            </a:extLst>
          </p:cNvPr>
          <p:cNvSpPr/>
          <p:nvPr/>
        </p:nvSpPr>
        <p:spPr>
          <a:xfrm rot="10800000" flipH="1">
            <a:off x="7354947" y="2692959"/>
            <a:ext cx="639643" cy="26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BF08832E-A6C1-4ADD-AFD4-1B3142199C2C}"/>
              </a:ext>
            </a:extLst>
          </p:cNvPr>
          <p:cNvSpPr/>
          <p:nvPr/>
        </p:nvSpPr>
        <p:spPr>
          <a:xfrm rot="2466072">
            <a:off x="7328745" y="3174642"/>
            <a:ext cx="639643" cy="26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4" name="Snagit_SNG863">
            <a:extLst>
              <a:ext uri="{FF2B5EF4-FFF2-40B4-BE49-F238E27FC236}">
                <a16:creationId xmlns:a16="http://schemas.microsoft.com/office/drawing/2014/main" id="{ADC2CDD4-53D7-4EC9-8B81-D7C2D046A0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05" y="1507300"/>
            <a:ext cx="5006774" cy="3078747"/>
          </a:xfrm>
          <a:prstGeom prst="rect">
            <a:avLst/>
          </a:prstGeom>
        </p:spPr>
      </p:pic>
      <p:pic>
        <p:nvPicPr>
          <p:cNvPr id="10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B6C34D9E-F70B-41D5-B104-6A4A2CEAB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276" y="2229033"/>
            <a:ext cx="974040" cy="9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17808A5-0E5E-4F78-BDD8-4E12FB1776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3084" y="3971079"/>
            <a:ext cx="4032241" cy="845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8" name="Picture 2" descr="https://s14-eu5.startpage.com/cgi-bin/serveimage?url=https%3A%2F%2Ffuzati.com%2Fwp-content%2Fuploads%2F2016%2F12%2FRuby-Logo.png&amp;sp=b162e3baf55d39592ffbb2b742927a03&amp;anticache=672330">
            <a:extLst>
              <a:ext uri="{FF2B5EF4-FFF2-40B4-BE49-F238E27FC236}">
                <a16:creationId xmlns:a16="http://schemas.microsoft.com/office/drawing/2014/main" id="{CC5E173E-F499-499E-8F1D-B95D83F0A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765" y="1832920"/>
            <a:ext cx="249176" cy="17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8" descr="https://s14-eu5.startpage.com/cgi-bin/serveimage?url=https%3A%2F%2Fih1.redbubble.net%2Fimage.522669522.1575%2Fmp%2C840x830%2Cmatte%2Cf8f8f8%2Ct-pad%2C750x1000%2Cf8f8f8.u4.jpg&amp;sp=1c27b392842d980f0834389e0703f79b&amp;anticache=239557">
            <a:extLst>
              <a:ext uri="{FF2B5EF4-FFF2-40B4-BE49-F238E27FC236}">
                <a16:creationId xmlns:a16="http://schemas.microsoft.com/office/drawing/2014/main" id="{82F304C9-4938-41BE-AB71-250AD719E7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13153" r="7230" b="33134"/>
          <a:stretch/>
        </p:blipFill>
        <p:spPr bwMode="auto">
          <a:xfrm>
            <a:off x="3225371" y="1533306"/>
            <a:ext cx="154418" cy="13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https://s14-eu5.startpage.com/cgi-bin/serveimage?url=https%3A%2F%2Fih1.redbubble.net%2Fimage.522669522.1575%2Fmp%2C840x830%2Cmatte%2Cf8f8f8%2Ct-pad%2C750x1000%2Cf8f8f8.u4.jpg&amp;sp=1c27b392842d980f0834389e0703f79b&amp;anticache=239557">
            <a:extLst>
              <a:ext uri="{FF2B5EF4-FFF2-40B4-BE49-F238E27FC236}">
                <a16:creationId xmlns:a16="http://schemas.microsoft.com/office/drawing/2014/main" id="{79FB6C31-5D40-433E-B5EB-9B35682C99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13153" r="7230" b="33134"/>
          <a:stretch/>
        </p:blipFill>
        <p:spPr bwMode="auto">
          <a:xfrm>
            <a:off x="3235585" y="3971079"/>
            <a:ext cx="154418" cy="13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F9396ACD-716F-4428-86FA-5C52C884E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389" y="1660015"/>
            <a:ext cx="626942" cy="21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5D3FDAC8-F630-4B68-8C67-A68F11182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294" y="2785419"/>
            <a:ext cx="626942" cy="21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556742B7-E60A-4ECF-81EF-BEBBCB30F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941" y="3391251"/>
            <a:ext cx="626942" cy="21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8871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Node Application </a:t>
            </a:r>
            <a:r>
              <a:rPr lang="nl-NL" err="1"/>
              <a:t>calling</a:t>
            </a:r>
            <a:r>
              <a:rPr lang="nl-NL"/>
              <a:t> out </a:t>
            </a:r>
            <a:r>
              <a:rPr lang="nl-NL" err="1"/>
              <a:t>to</a:t>
            </a:r>
            <a:r>
              <a:rPr lang="nl-NL"/>
              <a:t> Java (</a:t>
            </a:r>
            <a:r>
              <a:rPr lang="nl-NL" err="1"/>
              <a:t>and</a:t>
            </a:r>
            <a:r>
              <a:rPr lang="nl-NL"/>
              <a:t> </a:t>
            </a:r>
            <a:r>
              <a:rPr lang="nl-NL" err="1"/>
              <a:t>others</a:t>
            </a:r>
            <a:r>
              <a:rPr lang="nl-NL"/>
              <a:t>)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GraalVM</a:t>
            </a:r>
            <a:r>
              <a:rPr lang="en-US"/>
              <a:t> can run Node &amp; JS applications</a:t>
            </a:r>
          </a:p>
          <a:p>
            <a:pPr lvl="1"/>
            <a:r>
              <a:rPr lang="en-US" err="1"/>
              <a:t>GraalJS</a:t>
            </a:r>
            <a:r>
              <a:rPr lang="en-US"/>
              <a:t> /</a:t>
            </a:r>
            <a:r>
              <a:rPr lang="en-US" err="1"/>
              <a:t>GraalVM</a:t>
            </a:r>
            <a:r>
              <a:rPr lang="en-US"/>
              <a:t> can replace V8 as interpreter &amp; execution engine</a:t>
            </a:r>
          </a:p>
          <a:p>
            <a:pPr lvl="1"/>
            <a:r>
              <a:rPr lang="en-US" err="1"/>
              <a:t>GraalJS</a:t>
            </a:r>
            <a:r>
              <a:rPr lang="en-US"/>
              <a:t> runs Java Byte code on JVM</a:t>
            </a:r>
          </a:p>
          <a:p>
            <a:pPr lvl="2"/>
            <a:r>
              <a:rPr lang="en-US"/>
              <a:t>This engine is a Java application that works on any Java 8+ implementation</a:t>
            </a:r>
          </a:p>
          <a:p>
            <a:pPr lvl="1"/>
            <a:r>
              <a:rPr lang="en-US"/>
              <a:t>Can run faster and better scalable to big memory structures</a:t>
            </a:r>
          </a:p>
          <a:p>
            <a:pPr lvl="2"/>
            <a:r>
              <a:rPr lang="en-US"/>
              <a:t>However: it may need some warmup time to reach peak performance</a:t>
            </a:r>
          </a:p>
          <a:p>
            <a:pPr lvl="1"/>
            <a:r>
              <a:rPr lang="en-US" err="1"/>
              <a:t>GraalVM</a:t>
            </a:r>
            <a:r>
              <a:rPr lang="en-US"/>
              <a:t> 19.2.1: based on Node </a:t>
            </a:r>
            <a:r>
              <a:rPr lang="en-NL"/>
              <a:t>10.16.3</a:t>
            </a:r>
            <a:r>
              <a:rPr lang="nl-NL"/>
              <a:t> </a:t>
            </a:r>
            <a:r>
              <a:rPr lang="nl-NL" err="1"/>
              <a:t>and</a:t>
            </a:r>
            <a:r>
              <a:rPr lang="nl-NL"/>
              <a:t> </a:t>
            </a:r>
            <a:r>
              <a:rPr lang="en-US"/>
              <a:t>ECMAScript 2019 compliant</a:t>
            </a:r>
          </a:p>
          <a:p>
            <a:r>
              <a:rPr lang="en-US"/>
              <a:t>Node application running with </a:t>
            </a:r>
            <a:r>
              <a:rPr lang="en-US" err="1"/>
              <a:t>GraalVM</a:t>
            </a:r>
            <a:r>
              <a:rPr lang="en-US"/>
              <a:t> can leverage </a:t>
            </a:r>
            <a:r>
              <a:rPr lang="en-US" err="1"/>
              <a:t>GraalVMs</a:t>
            </a:r>
            <a:r>
              <a:rPr lang="en-US"/>
              <a:t> Polyglot – with Java as well as other languages (R, Ruby, Python, C++, …)</a:t>
            </a:r>
          </a:p>
          <a:p>
            <a:pPr lvl="1"/>
            <a:r>
              <a:rPr lang="en-US"/>
              <a:t>Evaluate Code Snippets, Instantiate Objects, Share Data</a:t>
            </a:r>
          </a:p>
          <a:p>
            <a:pPr marL="180000" lvl="1" indent="0">
              <a:buNone/>
            </a:pPr>
            <a:endParaRPr lang="en-US"/>
          </a:p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9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4FCB3547-2291-4E8A-835C-7A9244729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692" y="3968883"/>
            <a:ext cx="14287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EC764231-552C-4700-A56C-EF5805ACE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206" y="3909848"/>
            <a:ext cx="918170" cy="91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0039C79F-C8E6-4672-BF4C-EA5FD211ACE3}"/>
              </a:ext>
            </a:extLst>
          </p:cNvPr>
          <p:cNvSpPr/>
          <p:nvPr/>
        </p:nvSpPr>
        <p:spPr>
          <a:xfrm flipH="1">
            <a:off x="6610076" y="4241898"/>
            <a:ext cx="1015094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2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213BE9D7-0F83-49AA-B42C-628AF7439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102" y="3537387"/>
            <a:ext cx="1093898" cy="67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15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CC3F1-F684-4520-A70A-A8455583A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Robot"/>
              </a:rPr>
              <a:t>Oh  boy, we </a:t>
            </a:r>
            <a:r>
              <a:rPr lang="nl-NL" dirty="0" err="1">
                <a:latin typeface="Robot"/>
              </a:rPr>
              <a:t>will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be</a:t>
            </a:r>
            <a:r>
              <a:rPr lang="nl-NL" dirty="0">
                <a:latin typeface="Robot"/>
              </a:rPr>
              <a:t> in </a:t>
            </a:r>
            <a:r>
              <a:rPr lang="nl-NL" dirty="0" err="1">
                <a:latin typeface="Robot"/>
              </a:rPr>
              <a:t>so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much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trouble</a:t>
            </a:r>
            <a:r>
              <a:rPr lang="nl-NL" dirty="0">
                <a:latin typeface="Robot"/>
              </a:rPr>
              <a:t>…</a:t>
            </a:r>
            <a:endParaRPr lang="en-US" dirty="0">
              <a:latin typeface="Robo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8BD01-5D72-4328-8333-D59C43945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816D08-4737-4BE3-8B06-20C0F60E4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Developer MeetUp: Getting Started with GraalVM Polyglot Programming</a:t>
            </a:r>
            <a:endParaRPr kumimoji="0" lang="nl-NL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30" name="Picture 6" descr="https://s14-eu5.startpage.com/cgi-bin/serveimage?url=https:%2F%2Fi.dailymail.co.uk%2Fi%2Fpix%2F2017%2F03%2F20%2F16%2F3E76358100000578-4332066-Weighing_in_at_500lbs_of_spaghetti_150_gallons_of_sauce_and_50lb-a-3_1490026501734.jpg&amp;sp=c181cc58c9107e752b3792052057e455">
            <a:extLst>
              <a:ext uri="{FF2B5EF4-FFF2-40B4-BE49-F238E27FC236}">
                <a16:creationId xmlns:a16="http://schemas.microsoft.com/office/drawing/2014/main" id="{AC78F9B2-963C-4B53-A322-A261FF093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031" y="966439"/>
            <a:ext cx="6477496" cy="3616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7625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2170C28-E669-4972-84CE-AB32058AFCCB}"/>
              </a:ext>
            </a:extLst>
          </p:cNvPr>
          <p:cNvSpPr/>
          <p:nvPr/>
        </p:nvSpPr>
        <p:spPr>
          <a:xfrm>
            <a:off x="3225575" y="3165851"/>
            <a:ext cx="2040227" cy="81951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application-bundle.jar</a:t>
            </a:r>
          </a:p>
          <a:p>
            <a:pPr algn="ctr"/>
            <a:endParaRPr lang="nl-NL"/>
          </a:p>
          <a:p>
            <a:pPr algn="ctr"/>
            <a:endParaRPr lang="en-NL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0A4810F-E6BB-405C-B73A-E2B5A9DB0C20}"/>
              </a:ext>
            </a:extLst>
          </p:cNvPr>
          <p:cNvSpPr/>
          <p:nvPr/>
        </p:nvSpPr>
        <p:spPr>
          <a:xfrm>
            <a:off x="6519730" y="3166128"/>
            <a:ext cx="1722795" cy="7898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  <a:p>
            <a:pPr algn="ctr"/>
            <a:endParaRPr lang="nl-NL"/>
          </a:p>
          <a:p>
            <a:pPr algn="ctr"/>
            <a:r>
              <a:rPr lang="nl-NL"/>
              <a:t>Node Application</a:t>
            </a:r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Node Application </a:t>
            </a:r>
            <a:r>
              <a:rPr lang="nl-NL" err="1"/>
              <a:t>calling</a:t>
            </a:r>
            <a:r>
              <a:rPr lang="nl-NL"/>
              <a:t> out </a:t>
            </a:r>
            <a:r>
              <a:rPr lang="nl-NL" err="1"/>
              <a:t>to</a:t>
            </a:r>
            <a:r>
              <a:rPr lang="nl-NL"/>
              <a:t> Java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F7D84-BACD-46CC-9F9D-1A8049349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9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4FCB3547-2291-4E8A-835C-7A9244729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507" y="3162116"/>
            <a:ext cx="1104481" cy="61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213BE9D7-0F83-49AA-B42C-628AF7439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603" y="3189888"/>
            <a:ext cx="885684" cy="54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28899F7F-A95C-4846-ACC2-9531E9629095}"/>
              </a:ext>
            </a:extLst>
          </p:cNvPr>
          <p:cNvSpPr/>
          <p:nvPr/>
        </p:nvSpPr>
        <p:spPr>
          <a:xfrm>
            <a:off x="6837854" y="2858122"/>
            <a:ext cx="212835" cy="351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A5D99DBC-831F-47D8-BF59-994BF69859DC}"/>
              </a:ext>
            </a:extLst>
          </p:cNvPr>
          <p:cNvSpPr/>
          <p:nvPr/>
        </p:nvSpPr>
        <p:spPr>
          <a:xfrm>
            <a:off x="1705159" y="2858122"/>
            <a:ext cx="212835" cy="351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0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6998DCA9-6B29-41F6-854D-C78C36DB9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27" y="3096926"/>
            <a:ext cx="1116077" cy="68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Down 20">
            <a:extLst>
              <a:ext uri="{FF2B5EF4-FFF2-40B4-BE49-F238E27FC236}">
                <a16:creationId xmlns:a16="http://schemas.microsoft.com/office/drawing/2014/main" id="{82A416DC-FAC6-45C3-B2B8-69EC5617AD21}"/>
              </a:ext>
            </a:extLst>
          </p:cNvPr>
          <p:cNvSpPr/>
          <p:nvPr/>
        </p:nvSpPr>
        <p:spPr>
          <a:xfrm>
            <a:off x="697567" y="2858122"/>
            <a:ext cx="212835" cy="351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CDAF9374-9756-4BA1-8683-1B9B47C6711B}"/>
              </a:ext>
            </a:extLst>
          </p:cNvPr>
          <p:cNvSpPr/>
          <p:nvPr/>
        </p:nvSpPr>
        <p:spPr>
          <a:xfrm>
            <a:off x="4232466" y="2858122"/>
            <a:ext cx="212835" cy="351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AF97F02-04E7-46F1-B448-7C15730CD9CF}"/>
              </a:ext>
            </a:extLst>
          </p:cNvPr>
          <p:cNvSpPr/>
          <p:nvPr/>
        </p:nvSpPr>
        <p:spPr>
          <a:xfrm>
            <a:off x="3388801" y="3573850"/>
            <a:ext cx="1000658" cy="3518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err="1"/>
              <a:t>Joker.class</a:t>
            </a:r>
            <a:endParaRPr lang="en-NL" sz="1100"/>
          </a:p>
        </p:txBody>
      </p:sp>
      <p:sp>
        <p:nvSpPr>
          <p:cNvPr id="28" name="Arrow: Up 27">
            <a:extLst>
              <a:ext uri="{FF2B5EF4-FFF2-40B4-BE49-F238E27FC236}">
                <a16:creationId xmlns:a16="http://schemas.microsoft.com/office/drawing/2014/main" id="{31ADEE66-658B-4D45-B912-A20D4A213D04}"/>
              </a:ext>
            </a:extLst>
          </p:cNvPr>
          <p:cNvSpPr/>
          <p:nvPr/>
        </p:nvSpPr>
        <p:spPr>
          <a:xfrm>
            <a:off x="7050689" y="2146614"/>
            <a:ext cx="1191836" cy="45168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Snagit_SNG835">
            <a:extLst>
              <a:ext uri="{FF2B5EF4-FFF2-40B4-BE49-F238E27FC236}">
                <a16:creationId xmlns:a16="http://schemas.microsoft.com/office/drawing/2014/main" id="{3FC85C79-2313-4CF4-93FA-5D7CE5D4A1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865" y="2428370"/>
            <a:ext cx="7775400" cy="312486"/>
          </a:xfrm>
          <a:prstGeom prst="rect">
            <a:avLst/>
          </a:prstGeom>
        </p:spPr>
      </p:pic>
      <p:pic>
        <p:nvPicPr>
          <p:cNvPr id="13" name="Snagit_SNG840">
            <a:extLst>
              <a:ext uri="{FF2B5EF4-FFF2-40B4-BE49-F238E27FC236}">
                <a16:creationId xmlns:a16="http://schemas.microsoft.com/office/drawing/2014/main" id="{2FA1A5CF-B5F8-4F89-AD3A-8EFEAE2E9D9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94073" y="4098523"/>
            <a:ext cx="4787853" cy="827530"/>
          </a:xfrm>
          <a:prstGeom prst="rect">
            <a:avLst/>
          </a:prstGeom>
        </p:spPr>
      </p:pic>
      <p:pic>
        <p:nvPicPr>
          <p:cNvPr id="24" name="Snagit_SNG829">
            <a:extLst>
              <a:ext uri="{FF2B5EF4-FFF2-40B4-BE49-F238E27FC236}">
                <a16:creationId xmlns:a16="http://schemas.microsoft.com/office/drawing/2014/main" id="{15CAF525-2164-42A3-887B-3469D6B780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4810" y="832235"/>
            <a:ext cx="2287766" cy="1471878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11A3EBC-CFF9-401F-B832-561767D8AA67}"/>
              </a:ext>
            </a:extLst>
          </p:cNvPr>
          <p:cNvSpPr/>
          <p:nvPr/>
        </p:nvSpPr>
        <p:spPr>
          <a:xfrm>
            <a:off x="123725" y="3870434"/>
            <a:ext cx="1079075" cy="33145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GraalJS</a:t>
            </a:r>
            <a:endParaRPr lang="en-NL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A4D8A36-C025-467A-981D-55DF5DA84AB8}"/>
              </a:ext>
            </a:extLst>
          </p:cNvPr>
          <p:cNvSpPr/>
          <p:nvPr/>
        </p:nvSpPr>
        <p:spPr>
          <a:xfrm>
            <a:off x="139992" y="4310932"/>
            <a:ext cx="2333996" cy="450253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JVM &amp; </a:t>
            </a:r>
            <a:r>
              <a:rPr lang="nl-NL" err="1"/>
              <a:t>GraalVM</a:t>
            </a:r>
            <a:endParaRPr lang="en-NL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AAD38AE-0B9E-482A-80E1-1358C124465F}"/>
              </a:ext>
            </a:extLst>
          </p:cNvPr>
          <p:cNvSpPr/>
          <p:nvPr/>
        </p:nvSpPr>
        <p:spPr>
          <a:xfrm>
            <a:off x="1261250" y="3880053"/>
            <a:ext cx="1207508" cy="33145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Java 8 </a:t>
            </a:r>
            <a:r>
              <a:rPr lang="nl-NL" err="1"/>
              <a:t>APIs</a:t>
            </a:r>
            <a:endParaRPr lang="en-NL"/>
          </a:p>
        </p:txBody>
      </p:sp>
      <p:pic>
        <p:nvPicPr>
          <p:cNvPr id="32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B8DB38D6-3551-420A-ACA1-E574E14DC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973" y="1892997"/>
            <a:ext cx="619103" cy="37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11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4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8" grpId="0" animBg="1"/>
      <p:bldP spid="26" grpId="0" animBg="1"/>
      <p:bldP spid="30" grpId="0" animBg="1"/>
      <p:bldP spid="3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2170C28-E669-4972-84CE-AB32058AFCCB}"/>
              </a:ext>
            </a:extLst>
          </p:cNvPr>
          <p:cNvSpPr/>
          <p:nvPr/>
        </p:nvSpPr>
        <p:spPr>
          <a:xfrm>
            <a:off x="3225575" y="3165851"/>
            <a:ext cx="2040227" cy="81951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application-bundle.jar</a:t>
            </a:r>
          </a:p>
          <a:p>
            <a:pPr algn="ctr"/>
            <a:endParaRPr lang="nl-NL"/>
          </a:p>
          <a:p>
            <a:pPr algn="ctr"/>
            <a:endParaRPr lang="en-NL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0A4810F-E6BB-405C-B73A-E2B5A9DB0C20}"/>
              </a:ext>
            </a:extLst>
          </p:cNvPr>
          <p:cNvSpPr/>
          <p:nvPr/>
        </p:nvSpPr>
        <p:spPr>
          <a:xfrm>
            <a:off x="6519730" y="3166128"/>
            <a:ext cx="1722795" cy="7898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  <a:p>
            <a:pPr algn="ctr"/>
            <a:endParaRPr lang="nl-NL"/>
          </a:p>
          <a:p>
            <a:pPr algn="ctr"/>
            <a:r>
              <a:rPr lang="nl-NL"/>
              <a:t>Node Application</a:t>
            </a:r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Node Application </a:t>
            </a:r>
            <a:r>
              <a:rPr lang="nl-NL" err="1"/>
              <a:t>calling</a:t>
            </a:r>
            <a:r>
              <a:rPr lang="nl-NL"/>
              <a:t> out </a:t>
            </a:r>
            <a:r>
              <a:rPr lang="nl-NL" err="1"/>
              <a:t>to</a:t>
            </a:r>
            <a:r>
              <a:rPr lang="nl-NL"/>
              <a:t> Java</a:t>
            </a:r>
            <a:endParaRPr lang="en-NL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A3D0CA-94E0-43EF-B342-574CDD78A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2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213BE9D7-0F83-49AA-B42C-628AF7439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603" y="3189888"/>
            <a:ext cx="885684" cy="54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28899F7F-A95C-4846-ACC2-9531E9629095}"/>
              </a:ext>
            </a:extLst>
          </p:cNvPr>
          <p:cNvSpPr/>
          <p:nvPr/>
        </p:nvSpPr>
        <p:spPr>
          <a:xfrm>
            <a:off x="6837854" y="2858122"/>
            <a:ext cx="212835" cy="351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CDAF9374-9756-4BA1-8683-1B9B47C6711B}"/>
              </a:ext>
            </a:extLst>
          </p:cNvPr>
          <p:cNvSpPr/>
          <p:nvPr/>
        </p:nvSpPr>
        <p:spPr>
          <a:xfrm>
            <a:off x="4232466" y="2858122"/>
            <a:ext cx="212835" cy="351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AF97F02-04E7-46F1-B448-7C15730CD9CF}"/>
              </a:ext>
            </a:extLst>
          </p:cNvPr>
          <p:cNvSpPr/>
          <p:nvPr/>
        </p:nvSpPr>
        <p:spPr>
          <a:xfrm>
            <a:off x="3388801" y="3573850"/>
            <a:ext cx="1000658" cy="3518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err="1"/>
              <a:t>Joker.class</a:t>
            </a:r>
            <a:endParaRPr lang="en-NL" sz="1100"/>
          </a:p>
        </p:txBody>
      </p:sp>
      <p:sp>
        <p:nvSpPr>
          <p:cNvPr id="28" name="Arrow: Up 27">
            <a:extLst>
              <a:ext uri="{FF2B5EF4-FFF2-40B4-BE49-F238E27FC236}">
                <a16:creationId xmlns:a16="http://schemas.microsoft.com/office/drawing/2014/main" id="{31ADEE66-658B-4D45-B912-A20D4A213D04}"/>
              </a:ext>
            </a:extLst>
          </p:cNvPr>
          <p:cNvSpPr/>
          <p:nvPr/>
        </p:nvSpPr>
        <p:spPr>
          <a:xfrm>
            <a:off x="7050689" y="2146614"/>
            <a:ext cx="1191836" cy="45168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Snagit_SNG835">
            <a:extLst>
              <a:ext uri="{FF2B5EF4-FFF2-40B4-BE49-F238E27FC236}">
                <a16:creationId xmlns:a16="http://schemas.microsoft.com/office/drawing/2014/main" id="{3FC85C79-2313-4CF4-93FA-5D7CE5D4A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65" y="2428370"/>
            <a:ext cx="7775400" cy="312486"/>
          </a:xfrm>
          <a:prstGeom prst="rect">
            <a:avLst/>
          </a:prstGeom>
        </p:spPr>
      </p:pic>
      <p:pic>
        <p:nvPicPr>
          <p:cNvPr id="24" name="Snagit_SNG829">
            <a:extLst>
              <a:ext uri="{FF2B5EF4-FFF2-40B4-BE49-F238E27FC236}">
                <a16:creationId xmlns:a16="http://schemas.microsoft.com/office/drawing/2014/main" id="{15CAF525-2164-42A3-887B-3469D6B780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8972" y="684880"/>
            <a:ext cx="3661965" cy="2355995"/>
          </a:xfrm>
          <a:prstGeom prst="rect">
            <a:avLst/>
          </a:prstGeom>
        </p:spPr>
      </p:pic>
      <p:pic>
        <p:nvPicPr>
          <p:cNvPr id="32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B8DB38D6-3551-420A-ACA1-E574E14DC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659" y="2428370"/>
            <a:ext cx="874155" cy="53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07C0339-387C-4E56-9695-5DFC05D34BAC}"/>
              </a:ext>
            </a:extLst>
          </p:cNvPr>
          <p:cNvSpPr/>
          <p:nvPr/>
        </p:nvSpPr>
        <p:spPr>
          <a:xfrm>
            <a:off x="5510048" y="1088966"/>
            <a:ext cx="3263462" cy="3124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Snagit_SNG852">
            <a:extLst>
              <a:ext uri="{FF2B5EF4-FFF2-40B4-BE49-F238E27FC236}">
                <a16:creationId xmlns:a16="http://schemas.microsoft.com/office/drawing/2014/main" id="{3C24D58F-5B3F-419C-8237-ADFA69AC5C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42" y="2696120"/>
            <a:ext cx="4456174" cy="2159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E2DFB91-CDAB-49FD-B50F-739567C06318}"/>
              </a:ext>
            </a:extLst>
          </p:cNvPr>
          <p:cNvSpPr/>
          <p:nvPr/>
        </p:nvSpPr>
        <p:spPr>
          <a:xfrm>
            <a:off x="6193131" y="2110656"/>
            <a:ext cx="1191836" cy="1850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4E76009-C524-4A13-ADD1-273320FAF17C}"/>
              </a:ext>
            </a:extLst>
          </p:cNvPr>
          <p:cNvSpPr/>
          <p:nvPr/>
        </p:nvSpPr>
        <p:spPr>
          <a:xfrm>
            <a:off x="584580" y="4207727"/>
            <a:ext cx="1244220" cy="169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91AA175-8F1E-46A0-9A47-0878291F8808}"/>
              </a:ext>
            </a:extLst>
          </p:cNvPr>
          <p:cNvSpPr/>
          <p:nvPr/>
        </p:nvSpPr>
        <p:spPr>
          <a:xfrm>
            <a:off x="1412488" y="1199618"/>
            <a:ext cx="4103649" cy="1922723"/>
          </a:xfrm>
          <a:custGeom>
            <a:avLst/>
            <a:gdLst>
              <a:gd name="connsiteX0" fmla="*/ 4103649 w 4103649"/>
              <a:gd name="connsiteY0" fmla="*/ 19582 h 1922723"/>
              <a:gd name="connsiteX1" fmla="*/ 1665249 w 4103649"/>
              <a:gd name="connsiteY1" fmla="*/ 220304 h 1922723"/>
              <a:gd name="connsiteX2" fmla="*/ 1717288 w 4103649"/>
              <a:gd name="connsiteY2" fmla="*/ 1588187 h 1922723"/>
              <a:gd name="connsiteX3" fmla="*/ 0 w 4103649"/>
              <a:gd name="connsiteY3" fmla="*/ 1922723 h 1922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03649" h="1922723">
                <a:moveTo>
                  <a:pt x="4103649" y="19582"/>
                </a:moveTo>
                <a:cubicBezTo>
                  <a:pt x="3083312" y="-10774"/>
                  <a:pt x="2062976" y="-41130"/>
                  <a:pt x="1665249" y="220304"/>
                </a:cubicBezTo>
                <a:cubicBezTo>
                  <a:pt x="1267522" y="481738"/>
                  <a:pt x="1994829" y="1304451"/>
                  <a:pt x="1717288" y="1588187"/>
                </a:cubicBezTo>
                <a:cubicBezTo>
                  <a:pt x="1439747" y="1871923"/>
                  <a:pt x="719873" y="1897323"/>
                  <a:pt x="0" y="1922723"/>
                </a:cubicBezTo>
              </a:path>
            </a:pathLst>
          </a:custGeom>
          <a:noFill/>
          <a:ln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3480C47-EDDD-45FB-A4BE-3653D5C01760}"/>
              </a:ext>
            </a:extLst>
          </p:cNvPr>
          <p:cNvSpPr/>
          <p:nvPr/>
        </p:nvSpPr>
        <p:spPr>
          <a:xfrm>
            <a:off x="1865971" y="1997430"/>
            <a:ext cx="4304370" cy="2392190"/>
          </a:xfrm>
          <a:custGeom>
            <a:avLst/>
            <a:gdLst>
              <a:gd name="connsiteX0" fmla="*/ 4304370 w 4304370"/>
              <a:gd name="connsiteY0" fmla="*/ 225380 h 2392190"/>
              <a:gd name="connsiteX1" fmla="*/ 3114907 w 4304370"/>
              <a:gd name="connsiteY1" fmla="*/ 173341 h 2392190"/>
              <a:gd name="connsiteX2" fmla="*/ 2921619 w 4304370"/>
              <a:gd name="connsiteY2" fmla="*/ 2143390 h 2392190"/>
              <a:gd name="connsiteX3" fmla="*/ 0 w 4304370"/>
              <a:gd name="connsiteY3" fmla="*/ 2299507 h 239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4370" h="2392190">
                <a:moveTo>
                  <a:pt x="4304370" y="225380"/>
                </a:moveTo>
                <a:cubicBezTo>
                  <a:pt x="3824867" y="39526"/>
                  <a:pt x="3345365" y="-146327"/>
                  <a:pt x="3114907" y="173341"/>
                </a:cubicBezTo>
                <a:cubicBezTo>
                  <a:pt x="2884449" y="493009"/>
                  <a:pt x="3440770" y="1789029"/>
                  <a:pt x="2921619" y="2143390"/>
                </a:cubicBezTo>
                <a:cubicBezTo>
                  <a:pt x="2402468" y="2497751"/>
                  <a:pt x="1201234" y="2398629"/>
                  <a:pt x="0" y="2299507"/>
                </a:cubicBezTo>
              </a:path>
            </a:pathLst>
          </a:custGeom>
          <a:noFill/>
          <a:ln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82DE2C6A-BDF8-4BC4-9042-24EACF4925D3}"/>
              </a:ext>
            </a:extLst>
          </p:cNvPr>
          <p:cNvSpPr/>
          <p:nvPr/>
        </p:nvSpPr>
        <p:spPr>
          <a:xfrm>
            <a:off x="2566596" y="921834"/>
            <a:ext cx="1796505" cy="461216"/>
          </a:xfrm>
          <a:prstGeom prst="wedgeRectCallout">
            <a:avLst>
              <a:gd name="adj1" fmla="val 116960"/>
              <a:gd name="adj2" fmla="val -3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/>
              <a:t>Get </a:t>
            </a:r>
            <a:r>
              <a:rPr lang="nl-NL" sz="1050" err="1"/>
              <a:t>hold</a:t>
            </a:r>
            <a:r>
              <a:rPr lang="nl-NL" sz="1050"/>
              <a:t> of Java Class </a:t>
            </a:r>
            <a:r>
              <a:rPr lang="nl-NL" sz="1050" err="1"/>
              <a:t>and</a:t>
            </a:r>
            <a:r>
              <a:rPr lang="nl-NL" sz="1050"/>
              <a:t> </a:t>
            </a:r>
            <a:r>
              <a:rPr lang="nl-NL" sz="1050" err="1"/>
              <a:t>instantiate</a:t>
            </a:r>
            <a:r>
              <a:rPr lang="nl-NL" sz="1050"/>
              <a:t> Java Object</a:t>
            </a:r>
            <a:endParaRPr lang="en-NL" sz="1050"/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CF0AE498-9D15-4C08-9D4D-940055D41070}"/>
              </a:ext>
            </a:extLst>
          </p:cNvPr>
          <p:cNvSpPr/>
          <p:nvPr/>
        </p:nvSpPr>
        <p:spPr>
          <a:xfrm>
            <a:off x="7384967" y="1513887"/>
            <a:ext cx="1689021" cy="461216"/>
          </a:xfrm>
          <a:prstGeom prst="wedgeRectCallout">
            <a:avLst>
              <a:gd name="adj1" fmla="val -52062"/>
              <a:gd name="adj2" fmla="val 988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err="1"/>
              <a:t>Invoke</a:t>
            </a:r>
            <a:r>
              <a:rPr lang="nl-NL" sz="1050"/>
              <a:t> </a:t>
            </a:r>
            <a:r>
              <a:rPr lang="nl-NL" sz="1050" err="1"/>
              <a:t>method</a:t>
            </a:r>
            <a:r>
              <a:rPr lang="nl-NL" sz="1050"/>
              <a:t> on Object </a:t>
            </a:r>
            <a:r>
              <a:rPr lang="nl-NL" sz="1050" err="1"/>
              <a:t>and</a:t>
            </a:r>
            <a:r>
              <a:rPr lang="nl-NL" sz="1050"/>
              <a:t> get String </a:t>
            </a:r>
            <a:r>
              <a:rPr lang="nl-NL" sz="1050" err="1"/>
              <a:t>returned</a:t>
            </a:r>
            <a:endParaRPr lang="en-NL" sz="1050"/>
          </a:p>
        </p:txBody>
      </p:sp>
    </p:spTree>
    <p:extLst>
      <p:ext uri="{BB962C8B-B14F-4D97-AF65-F5344CB8AC3E}">
        <p14:creationId xmlns:p14="http://schemas.microsoft.com/office/powerpoint/2010/main" val="37189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9" grpId="0" animBg="1"/>
      <p:bldP spid="33" grpId="0" animBg="1"/>
      <p:bldP spid="15" grpId="0" animBg="1"/>
      <p:bldP spid="16" grpId="0" animBg="1"/>
      <p:bldP spid="25" grpId="0" animBg="1"/>
      <p:bldP spid="3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2170C28-E669-4972-84CE-AB32058AFCCB}"/>
              </a:ext>
            </a:extLst>
          </p:cNvPr>
          <p:cNvSpPr/>
          <p:nvPr/>
        </p:nvSpPr>
        <p:spPr>
          <a:xfrm>
            <a:off x="3225575" y="3347157"/>
            <a:ext cx="2040227" cy="116996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application-bundle.jar</a:t>
            </a:r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en-NL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0A4810F-E6BB-405C-B73A-E2B5A9DB0C20}"/>
              </a:ext>
            </a:extLst>
          </p:cNvPr>
          <p:cNvSpPr/>
          <p:nvPr/>
        </p:nvSpPr>
        <p:spPr>
          <a:xfrm>
            <a:off x="6519730" y="3363198"/>
            <a:ext cx="1722795" cy="9775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  <a:p>
            <a:pPr algn="ctr"/>
            <a:r>
              <a:rPr lang="nl-NL"/>
              <a:t>Node Application</a:t>
            </a:r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Node Application </a:t>
            </a:r>
            <a:r>
              <a:rPr lang="nl-NL" err="1"/>
              <a:t>calling</a:t>
            </a:r>
            <a:r>
              <a:rPr lang="nl-NL"/>
              <a:t> out </a:t>
            </a:r>
            <a:r>
              <a:rPr lang="nl-NL" err="1"/>
              <a:t>to</a:t>
            </a:r>
            <a:r>
              <a:rPr lang="nl-NL"/>
              <a:t> Java (</a:t>
            </a:r>
            <a:r>
              <a:rPr lang="nl-NL" err="1"/>
              <a:t>and</a:t>
            </a:r>
            <a:r>
              <a:rPr lang="nl-NL"/>
              <a:t> </a:t>
            </a:r>
            <a:r>
              <a:rPr lang="nl-NL" err="1"/>
              <a:t>JavaScript</a:t>
            </a:r>
            <a:r>
              <a:rPr lang="nl-NL"/>
              <a:t>)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166F0-6A25-460A-86A6-68B87915F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9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4FCB3547-2291-4E8A-835C-7A9244729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507" y="3343421"/>
            <a:ext cx="1104481" cy="61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213BE9D7-0F83-49AA-B42C-628AF7439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603" y="3371193"/>
            <a:ext cx="885684" cy="54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Snagit_SNG84B">
            <a:extLst>
              <a:ext uri="{FF2B5EF4-FFF2-40B4-BE49-F238E27FC236}">
                <a16:creationId xmlns:a16="http://schemas.microsoft.com/office/drawing/2014/main" id="{DFE32275-4B69-476E-BD1E-2F4DADAC9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523" y="2735433"/>
            <a:ext cx="8568705" cy="351897"/>
          </a:xfrm>
          <a:prstGeom prst="rect">
            <a:avLst/>
          </a:prstGeom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28899F7F-A95C-4846-ACC2-9531E9629095}"/>
              </a:ext>
            </a:extLst>
          </p:cNvPr>
          <p:cNvSpPr/>
          <p:nvPr/>
        </p:nvSpPr>
        <p:spPr>
          <a:xfrm>
            <a:off x="6837854" y="3039427"/>
            <a:ext cx="212835" cy="351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A5D99DBC-831F-47D8-BF59-994BF69859DC}"/>
              </a:ext>
            </a:extLst>
          </p:cNvPr>
          <p:cNvSpPr/>
          <p:nvPr/>
        </p:nvSpPr>
        <p:spPr>
          <a:xfrm>
            <a:off x="1705159" y="3039427"/>
            <a:ext cx="212835" cy="351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0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6998DCA9-6B29-41F6-854D-C78C36DB9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27" y="3278231"/>
            <a:ext cx="1116077" cy="68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Down 20">
            <a:extLst>
              <a:ext uri="{FF2B5EF4-FFF2-40B4-BE49-F238E27FC236}">
                <a16:creationId xmlns:a16="http://schemas.microsoft.com/office/drawing/2014/main" id="{82A416DC-FAC6-45C3-B2B8-69EC5617AD21}"/>
              </a:ext>
            </a:extLst>
          </p:cNvPr>
          <p:cNvSpPr/>
          <p:nvPr/>
        </p:nvSpPr>
        <p:spPr>
          <a:xfrm>
            <a:off x="697567" y="3039427"/>
            <a:ext cx="212835" cy="351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CDAF9374-9756-4BA1-8683-1B9B47C6711B}"/>
              </a:ext>
            </a:extLst>
          </p:cNvPr>
          <p:cNvSpPr/>
          <p:nvPr/>
        </p:nvSpPr>
        <p:spPr>
          <a:xfrm>
            <a:off x="4232466" y="3039427"/>
            <a:ext cx="212835" cy="351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AF97F02-04E7-46F1-B448-7C15730CD9CF}"/>
              </a:ext>
            </a:extLst>
          </p:cNvPr>
          <p:cNvSpPr/>
          <p:nvPr/>
        </p:nvSpPr>
        <p:spPr>
          <a:xfrm>
            <a:off x="4115252" y="3840012"/>
            <a:ext cx="1015094" cy="6243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/>
              <a:t>validator-bundle.js</a:t>
            </a:r>
            <a:endParaRPr lang="en-NL" sz="1100"/>
          </a:p>
        </p:txBody>
      </p:sp>
      <p:pic>
        <p:nvPicPr>
          <p:cNvPr id="10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EC764231-552C-4700-A56C-EF5805ACE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310" y="3800288"/>
            <a:ext cx="351898" cy="35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Snagit_SNG84C">
            <a:extLst>
              <a:ext uri="{FF2B5EF4-FFF2-40B4-BE49-F238E27FC236}">
                <a16:creationId xmlns:a16="http://schemas.microsoft.com/office/drawing/2014/main" id="{5CF03D69-EA08-4C26-B0D7-4E86A1E374F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58160" y="4432219"/>
            <a:ext cx="3605212" cy="427366"/>
          </a:xfrm>
          <a:prstGeom prst="rect">
            <a:avLst/>
          </a:prstGeom>
        </p:spPr>
      </p:pic>
      <p:pic>
        <p:nvPicPr>
          <p:cNvPr id="27" name="Snagit_SNG83E">
            <a:extLst>
              <a:ext uri="{FF2B5EF4-FFF2-40B4-BE49-F238E27FC236}">
                <a16:creationId xmlns:a16="http://schemas.microsoft.com/office/drawing/2014/main" id="{24BB2F96-B393-42C3-A136-86D3D51ECB2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9470"/>
          <a:stretch/>
        </p:blipFill>
        <p:spPr>
          <a:xfrm>
            <a:off x="1304417" y="763647"/>
            <a:ext cx="7766811" cy="1585346"/>
          </a:xfrm>
          <a:prstGeom prst="rect">
            <a:avLst/>
          </a:prstGeom>
        </p:spPr>
      </p:pic>
      <p:sp>
        <p:nvSpPr>
          <p:cNvPr id="28" name="Arrow: Up 27">
            <a:extLst>
              <a:ext uri="{FF2B5EF4-FFF2-40B4-BE49-F238E27FC236}">
                <a16:creationId xmlns:a16="http://schemas.microsoft.com/office/drawing/2014/main" id="{31ADEE66-658B-4D45-B912-A20D4A213D04}"/>
              </a:ext>
            </a:extLst>
          </p:cNvPr>
          <p:cNvSpPr/>
          <p:nvPr/>
        </p:nvSpPr>
        <p:spPr>
          <a:xfrm>
            <a:off x="7050689" y="2327919"/>
            <a:ext cx="1191836" cy="45168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9" name="Picture 4" descr="https://s14-eu5.startpage.com/wikioimage/4933aca61243a1fca8c819df801bee07.png">
            <a:extLst>
              <a:ext uri="{FF2B5EF4-FFF2-40B4-BE49-F238E27FC236}">
                <a16:creationId xmlns:a16="http://schemas.microsoft.com/office/drawing/2014/main" id="{5C7FB8DC-1239-412B-B996-98959765C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907" y="4608776"/>
            <a:ext cx="696439" cy="26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E09070ED-F4A8-43B0-981C-38E13D83E713}"/>
              </a:ext>
            </a:extLst>
          </p:cNvPr>
          <p:cNvSpPr/>
          <p:nvPr/>
        </p:nvSpPr>
        <p:spPr>
          <a:xfrm>
            <a:off x="7087445" y="999136"/>
            <a:ext cx="1689021" cy="461216"/>
          </a:xfrm>
          <a:prstGeom prst="wedgeRectCallout">
            <a:avLst>
              <a:gd name="adj1" fmla="val -79791"/>
              <a:gd name="adj2" fmla="val 747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err="1"/>
              <a:t>Leverages</a:t>
            </a:r>
            <a:r>
              <a:rPr lang="nl-NL" sz="1050"/>
              <a:t> NPM </a:t>
            </a:r>
            <a:r>
              <a:rPr lang="nl-NL" sz="1050" err="1"/>
              <a:t>Validator</a:t>
            </a:r>
            <a:r>
              <a:rPr lang="nl-NL" sz="1050"/>
              <a:t> module</a:t>
            </a:r>
            <a:endParaRPr lang="en-NL" sz="1050"/>
          </a:p>
        </p:txBody>
      </p:sp>
    </p:spTree>
    <p:extLst>
      <p:ext uri="{BB962C8B-B14F-4D97-AF65-F5344CB8AC3E}">
        <p14:creationId xmlns:p14="http://schemas.microsoft.com/office/powerpoint/2010/main" val="150632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 animBg="1"/>
      <p:bldP spid="3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7FACA-B8C5-4C36-9BAA-33CF7ED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GraalVM</a:t>
            </a:r>
            <a:r>
              <a:rPr lang="nl-NL" dirty="0"/>
              <a:t> Polyglot </a:t>
            </a:r>
            <a:r>
              <a:rPr lang="nl-NL" dirty="0" err="1"/>
              <a:t>Interoperability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32212-61AF-4F7C-AA32-B8A8F7D05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Java =&gt;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JavaScript</a:t>
            </a:r>
            <a:endParaRPr lang="nl-NL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Java =&gt;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Any</a:t>
            </a: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Truffle</a:t>
            </a: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 Language (Python, R, Ruby,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JavaScript</a:t>
            </a: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Native Image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generation</a:t>
            </a: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 for Java Polyglot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application</a:t>
            </a:r>
            <a:endParaRPr lang="nl-NL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nl-NL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Node /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JavaScript</a:t>
            </a: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 =&gt; Java</a:t>
            </a:r>
          </a:p>
          <a:p>
            <a:pPr lvl="2"/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Node /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JavaScript</a:t>
            </a: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 =&gt; Java =&gt;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JavaScript</a:t>
            </a:r>
            <a:endParaRPr lang="nl-NL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nl-NL" b="1" dirty="0" err="1"/>
              <a:t>Any</a:t>
            </a:r>
            <a:r>
              <a:rPr lang="nl-NL" b="1" dirty="0"/>
              <a:t> </a:t>
            </a:r>
            <a:r>
              <a:rPr lang="nl-NL" b="1" dirty="0" err="1"/>
              <a:t>Truffle</a:t>
            </a:r>
            <a:r>
              <a:rPr lang="nl-NL" b="1" dirty="0"/>
              <a:t> Language (Python, R, Ruby, </a:t>
            </a:r>
            <a:r>
              <a:rPr lang="nl-NL" b="1" dirty="0" err="1"/>
              <a:t>JavaScript</a:t>
            </a:r>
            <a:r>
              <a:rPr lang="nl-NL" b="1" dirty="0"/>
              <a:t>) </a:t>
            </a:r>
            <a:r>
              <a:rPr lang="nl-NL" b="1" dirty="0">
                <a:sym typeface="Wingdings" panose="05000000000000000000" pitchFamily="2" charset="2"/>
              </a:rPr>
              <a:t> </a:t>
            </a:r>
            <a:r>
              <a:rPr lang="nl-NL" b="1" dirty="0" err="1">
                <a:sym typeface="Wingdings" panose="05000000000000000000" pitchFamily="2" charset="2"/>
              </a:rPr>
              <a:t>Any</a:t>
            </a:r>
            <a:r>
              <a:rPr lang="nl-NL" b="1" dirty="0">
                <a:sym typeface="Wingdings" panose="05000000000000000000" pitchFamily="2" charset="2"/>
              </a:rPr>
              <a:t> </a:t>
            </a:r>
            <a:r>
              <a:rPr lang="nl-NL" b="1" dirty="0" err="1">
                <a:sym typeface="Wingdings" panose="05000000000000000000" pitchFamily="2" charset="2"/>
              </a:rPr>
              <a:t>Truffle</a:t>
            </a:r>
            <a:r>
              <a:rPr lang="nl-NL" b="1" dirty="0">
                <a:sym typeface="Wingdings" panose="05000000000000000000" pitchFamily="2" charset="2"/>
              </a:rPr>
              <a:t> Language</a:t>
            </a:r>
            <a:endParaRPr lang="nl-NL" b="1" dirty="0"/>
          </a:p>
          <a:p>
            <a:pPr marL="342900" indent="-342900">
              <a:buFont typeface="+mj-lt"/>
              <a:buAutoNum type="arabicPeriod"/>
            </a:pPr>
            <a:endParaRPr lang="nl-NL" dirty="0"/>
          </a:p>
          <a:p>
            <a:pPr marL="342900" indent="-342900">
              <a:buFont typeface="+mj-lt"/>
              <a:buAutoNum type="arabicPeriod"/>
            </a:pP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E155F4-3164-4249-B8E9-48FCDB12E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75216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https://s14-eu5.startpage.com/cgi-bin/serveimage?url=https%3A%2F%2Fih1.redbubble.net%2Fimage.522669522.1575%2Fmp%2C840x830%2Cmatte%2Cf8f8f8%2Ct-pad%2C750x1000%2Cf8f8f8.u4.jpg&amp;sp=1c27b392842d980f0834389e0703f79b&amp;anticache=239557">
            <a:extLst>
              <a:ext uri="{FF2B5EF4-FFF2-40B4-BE49-F238E27FC236}">
                <a16:creationId xmlns:a16="http://schemas.microsoft.com/office/drawing/2014/main" id="{419880F6-099C-4439-B18B-358AF90D26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13153" r="7230" b="33134"/>
          <a:stretch/>
        </p:blipFill>
        <p:spPr bwMode="auto">
          <a:xfrm>
            <a:off x="6083443" y="3141664"/>
            <a:ext cx="1009114" cy="85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Polyglot </a:t>
            </a:r>
            <a:r>
              <a:rPr lang="nl-NL" err="1"/>
              <a:t>from</a:t>
            </a:r>
            <a:r>
              <a:rPr lang="nl-NL"/>
              <a:t> Python </a:t>
            </a:r>
            <a:r>
              <a:rPr lang="nl-NL" err="1"/>
              <a:t>with</a:t>
            </a:r>
            <a:r>
              <a:rPr lang="nl-NL"/>
              <a:t> </a:t>
            </a:r>
            <a:r>
              <a:rPr lang="nl-NL" err="1"/>
              <a:t>other</a:t>
            </a:r>
            <a:r>
              <a:rPr lang="nl-NL"/>
              <a:t> Graal </a:t>
            </a:r>
            <a:r>
              <a:rPr lang="nl-NL" err="1"/>
              <a:t>Truffle</a:t>
            </a:r>
            <a:r>
              <a:rPr lang="nl-NL"/>
              <a:t> </a:t>
            </a:r>
            <a:r>
              <a:rPr lang="nl-NL" err="1"/>
              <a:t>Languages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85871-AA81-43C6-A31C-7E818F71A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0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B6C34D9E-F70B-41D5-B104-6A4A2CEAB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298" y="2019470"/>
            <a:ext cx="856336" cy="85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304F342-5560-4B22-B950-FEEDD1B857BC}"/>
              </a:ext>
            </a:extLst>
          </p:cNvPr>
          <p:cNvSpPr/>
          <p:nvPr/>
        </p:nvSpPr>
        <p:spPr>
          <a:xfrm>
            <a:off x="3910962" y="1129991"/>
            <a:ext cx="1839819" cy="295135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GraalVM</a:t>
            </a:r>
            <a:r>
              <a:rPr lang="nl-NL"/>
              <a:t> Polyglot</a:t>
            </a:r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en-NL"/>
          </a:p>
        </p:txBody>
      </p:sp>
      <p:pic>
        <p:nvPicPr>
          <p:cNvPr id="6148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6B8B600A-ABD2-48FD-AAC6-BBD7B0924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25" y="1968193"/>
            <a:ext cx="3066848" cy="103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9C26FF58-3C52-4DA0-91DB-45C6AD857A92}"/>
              </a:ext>
            </a:extLst>
          </p:cNvPr>
          <p:cNvSpPr/>
          <p:nvPr/>
        </p:nvSpPr>
        <p:spPr>
          <a:xfrm>
            <a:off x="3126649" y="2461486"/>
            <a:ext cx="2890701" cy="25563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err="1"/>
              <a:t>eval</a:t>
            </a:r>
            <a:endParaRPr lang="en-NL" sz="1050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99122526-9E2D-49EE-A18E-1555D0020500}"/>
              </a:ext>
            </a:extLst>
          </p:cNvPr>
          <p:cNvSpPr/>
          <p:nvPr/>
        </p:nvSpPr>
        <p:spPr>
          <a:xfrm rot="816521">
            <a:off x="3087702" y="3050632"/>
            <a:ext cx="2890701" cy="25563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err="1"/>
              <a:t>eval</a:t>
            </a:r>
            <a:endParaRPr lang="en-NL" sz="1050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88490895-B958-4AC9-8666-6CF92BAAEFFC}"/>
              </a:ext>
            </a:extLst>
          </p:cNvPr>
          <p:cNvSpPr/>
          <p:nvPr/>
        </p:nvSpPr>
        <p:spPr>
          <a:xfrm rot="20716143">
            <a:off x="3083199" y="1807618"/>
            <a:ext cx="2890701" cy="25563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/>
              <a:t>type</a:t>
            </a:r>
            <a:endParaRPr lang="en-NL" sz="1050"/>
          </a:p>
        </p:txBody>
      </p:sp>
      <p:pic>
        <p:nvPicPr>
          <p:cNvPr id="39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F0C91B7A-5860-4B8E-AB7E-49097C5C1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057" y="1079739"/>
            <a:ext cx="14287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1444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Polyglot </a:t>
            </a:r>
            <a:r>
              <a:rPr lang="nl-NL" err="1"/>
              <a:t>from</a:t>
            </a:r>
            <a:r>
              <a:rPr lang="nl-NL"/>
              <a:t> Python </a:t>
            </a:r>
            <a:r>
              <a:rPr lang="nl-NL" err="1"/>
              <a:t>with</a:t>
            </a:r>
            <a:r>
              <a:rPr lang="nl-NL"/>
              <a:t> </a:t>
            </a:r>
            <a:r>
              <a:rPr lang="nl-NL" err="1"/>
              <a:t>other</a:t>
            </a:r>
            <a:r>
              <a:rPr lang="nl-NL"/>
              <a:t> Graal </a:t>
            </a:r>
            <a:r>
              <a:rPr lang="nl-NL" err="1"/>
              <a:t>Truffle</a:t>
            </a:r>
            <a:r>
              <a:rPr lang="nl-NL"/>
              <a:t> </a:t>
            </a:r>
            <a:r>
              <a:rPr lang="nl-NL" err="1"/>
              <a:t>Languages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907EB-BD9B-41C0-8F9A-164DD4330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304F342-5560-4B22-B950-FEEDD1B857BC}"/>
              </a:ext>
            </a:extLst>
          </p:cNvPr>
          <p:cNvSpPr/>
          <p:nvPr/>
        </p:nvSpPr>
        <p:spPr>
          <a:xfrm>
            <a:off x="3910962" y="1761891"/>
            <a:ext cx="1839819" cy="112999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GraalVM</a:t>
            </a:r>
            <a:r>
              <a:rPr lang="nl-NL"/>
              <a:t> Polyglot</a:t>
            </a:r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</p:txBody>
      </p:sp>
      <p:pic>
        <p:nvPicPr>
          <p:cNvPr id="6148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6B8B600A-ABD2-48FD-AAC6-BBD7B0924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07" y="2400575"/>
            <a:ext cx="3066848" cy="103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Arrow: Right 37">
            <a:extLst>
              <a:ext uri="{FF2B5EF4-FFF2-40B4-BE49-F238E27FC236}">
                <a16:creationId xmlns:a16="http://schemas.microsoft.com/office/drawing/2014/main" id="{88490895-B958-4AC9-8666-6CF92BAAEFFC}"/>
              </a:ext>
            </a:extLst>
          </p:cNvPr>
          <p:cNvSpPr/>
          <p:nvPr/>
        </p:nvSpPr>
        <p:spPr>
          <a:xfrm>
            <a:off x="3126649" y="2343489"/>
            <a:ext cx="2890701" cy="25563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/>
              <a:t>type</a:t>
            </a:r>
            <a:endParaRPr lang="en-NL" sz="1050"/>
          </a:p>
        </p:txBody>
      </p:sp>
      <p:pic>
        <p:nvPicPr>
          <p:cNvPr id="39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F0C91B7A-5860-4B8E-AB7E-49097C5C1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057" y="1711639"/>
            <a:ext cx="14287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BB0494FD-56C1-4AF2-9F6E-7EB3FF8B0AD2}"/>
              </a:ext>
            </a:extLst>
          </p:cNvPr>
          <p:cNvSpPr/>
          <p:nvPr/>
        </p:nvSpPr>
        <p:spPr>
          <a:xfrm>
            <a:off x="1464527" y="1967201"/>
            <a:ext cx="2298487" cy="369722"/>
          </a:xfrm>
          <a:prstGeom prst="wedgeRectCallout">
            <a:avLst>
              <a:gd name="adj1" fmla="val 39559"/>
              <a:gd name="adj2" fmla="val 91622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/>
              <a:t>Get Java Class, </a:t>
            </a:r>
            <a:r>
              <a:rPr lang="nl-NL" sz="1050" err="1"/>
              <a:t>Instantiate</a:t>
            </a:r>
            <a:r>
              <a:rPr lang="nl-NL" sz="1050"/>
              <a:t> Object </a:t>
            </a:r>
            <a:r>
              <a:rPr lang="nl-NL" sz="1050" err="1"/>
              <a:t>and</a:t>
            </a:r>
            <a:r>
              <a:rPr lang="nl-NL" sz="1050"/>
              <a:t> Read/Write/</a:t>
            </a:r>
            <a:r>
              <a:rPr lang="nl-NL" sz="1050" err="1"/>
              <a:t>Invoke</a:t>
            </a:r>
            <a:endParaRPr lang="nl-NL" sz="1050"/>
          </a:p>
        </p:txBody>
      </p:sp>
    </p:spTree>
    <p:extLst>
      <p:ext uri="{BB962C8B-B14F-4D97-AF65-F5344CB8AC3E}">
        <p14:creationId xmlns:p14="http://schemas.microsoft.com/office/powerpoint/2010/main" val="6163158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Polyglot </a:t>
            </a:r>
            <a:r>
              <a:rPr lang="nl-NL" err="1"/>
              <a:t>from</a:t>
            </a:r>
            <a:r>
              <a:rPr lang="nl-NL"/>
              <a:t> Python </a:t>
            </a:r>
            <a:r>
              <a:rPr lang="nl-NL" err="1"/>
              <a:t>with</a:t>
            </a:r>
            <a:r>
              <a:rPr lang="nl-NL"/>
              <a:t> </a:t>
            </a:r>
            <a:r>
              <a:rPr lang="nl-NL" err="1"/>
              <a:t>other</a:t>
            </a:r>
            <a:r>
              <a:rPr lang="nl-NL"/>
              <a:t> Graal </a:t>
            </a:r>
            <a:r>
              <a:rPr lang="nl-NL" err="1"/>
              <a:t>Truffle</a:t>
            </a:r>
            <a:r>
              <a:rPr lang="nl-NL"/>
              <a:t> </a:t>
            </a:r>
            <a:r>
              <a:rPr lang="nl-NL" err="1"/>
              <a:t>Languages</a:t>
            </a:r>
            <a:endParaRPr lang="en-NL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7A2101-5AC1-4D08-A2D1-C8115EF05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0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B6C34D9E-F70B-41D5-B104-6A4A2CEAB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307" y="1792889"/>
            <a:ext cx="1062403" cy="106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304F342-5560-4B22-B950-FEEDD1B857BC}"/>
              </a:ext>
            </a:extLst>
          </p:cNvPr>
          <p:cNvSpPr/>
          <p:nvPr/>
        </p:nvSpPr>
        <p:spPr>
          <a:xfrm>
            <a:off x="3910962" y="1011045"/>
            <a:ext cx="1839819" cy="276550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GraalVM</a:t>
            </a:r>
            <a:r>
              <a:rPr lang="nl-NL"/>
              <a:t> Polyglot</a:t>
            </a:r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en-NL"/>
          </a:p>
        </p:txBody>
      </p:sp>
      <p:pic>
        <p:nvPicPr>
          <p:cNvPr id="6148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6B8B600A-ABD2-48FD-AAC6-BBD7B0924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1" y="2147102"/>
            <a:ext cx="3066848" cy="103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ABA5C109-A883-4057-8BE6-98D6F927B87D}"/>
              </a:ext>
            </a:extLst>
          </p:cNvPr>
          <p:cNvSpPr/>
          <p:nvPr/>
        </p:nvSpPr>
        <p:spPr>
          <a:xfrm rot="10800000" flipH="1">
            <a:off x="3203987" y="1908178"/>
            <a:ext cx="945603" cy="26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E4DC1F6-D326-4117-AFB9-1485D7F33512}"/>
              </a:ext>
            </a:extLst>
          </p:cNvPr>
          <p:cNvSpPr/>
          <p:nvPr/>
        </p:nvSpPr>
        <p:spPr>
          <a:xfrm>
            <a:off x="4149591" y="1867107"/>
            <a:ext cx="1321313" cy="3482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/>
              <a:t>“Polyglot Programming”</a:t>
            </a:r>
            <a:endParaRPr lang="en-NL" sz="900"/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285F3D85-9459-48DC-9169-1B7EEA310F71}"/>
              </a:ext>
            </a:extLst>
          </p:cNvPr>
          <p:cNvSpPr/>
          <p:nvPr/>
        </p:nvSpPr>
        <p:spPr>
          <a:xfrm>
            <a:off x="5090682" y="1731315"/>
            <a:ext cx="760445" cy="167196"/>
          </a:xfrm>
          <a:prstGeom prst="wedgeRectCallout">
            <a:avLst>
              <a:gd name="adj1" fmla="val -22860"/>
              <a:gd name="adj2" fmla="val 119709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err="1"/>
              <a:t>title</a:t>
            </a:r>
            <a:endParaRPr lang="en-NL" sz="1200"/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17D10D01-1355-4CDC-A62D-9E05D96CD152}"/>
              </a:ext>
            </a:extLst>
          </p:cNvPr>
          <p:cNvSpPr/>
          <p:nvPr/>
        </p:nvSpPr>
        <p:spPr>
          <a:xfrm>
            <a:off x="2637292" y="1495820"/>
            <a:ext cx="1137525" cy="266083"/>
          </a:xfrm>
          <a:prstGeom prst="wedgeRectCallout">
            <a:avLst>
              <a:gd name="adj1" fmla="val 17155"/>
              <a:gd name="adj2" fmla="val 157215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err="1"/>
              <a:t>export_value</a:t>
            </a:r>
            <a:endParaRPr lang="nl-NL" sz="120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B2D72FB-30B9-4918-A8B8-24216B950F89}"/>
              </a:ext>
            </a:extLst>
          </p:cNvPr>
          <p:cNvSpPr/>
          <p:nvPr/>
        </p:nvSpPr>
        <p:spPr>
          <a:xfrm rot="10800000" flipH="1">
            <a:off x="5240141" y="1983969"/>
            <a:ext cx="945603" cy="26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A503E636-84E9-4D29-9010-13B6A31A1FA6}"/>
              </a:ext>
            </a:extLst>
          </p:cNvPr>
          <p:cNvSpPr/>
          <p:nvPr/>
        </p:nvSpPr>
        <p:spPr>
          <a:xfrm>
            <a:off x="6223455" y="1455267"/>
            <a:ext cx="1296653" cy="266083"/>
          </a:xfrm>
          <a:prstGeom prst="wedgeRectCallout">
            <a:avLst>
              <a:gd name="adj1" fmla="val -79568"/>
              <a:gd name="adj2" fmla="val 18794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err="1"/>
              <a:t>Polyglot.import</a:t>
            </a:r>
            <a:endParaRPr lang="nl-NL" sz="12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50F0F0F-CDEA-4D19-8065-890005400400}"/>
              </a:ext>
            </a:extLst>
          </p:cNvPr>
          <p:cNvSpPr/>
          <p:nvPr/>
        </p:nvSpPr>
        <p:spPr>
          <a:xfrm>
            <a:off x="1137424" y="2807446"/>
            <a:ext cx="4102717" cy="8650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800" err="1"/>
              <a:t>function</a:t>
            </a:r>
            <a:r>
              <a:rPr lang="nl-NL" sz="800"/>
              <a:t>(name) { </a:t>
            </a:r>
          </a:p>
          <a:p>
            <a:r>
              <a:rPr lang="nl-NL" sz="800"/>
              <a:t>print(`</a:t>
            </a:r>
            <a:r>
              <a:rPr lang="nl-NL" sz="800" err="1"/>
              <a:t>Title</a:t>
            </a:r>
            <a:r>
              <a:rPr lang="nl-NL" sz="800"/>
              <a:t> </a:t>
            </a:r>
            <a:r>
              <a:rPr lang="nl-NL" sz="800" err="1"/>
              <a:t>from</a:t>
            </a:r>
            <a:r>
              <a:rPr lang="nl-NL" sz="800"/>
              <a:t> polyglot ${</a:t>
            </a:r>
            <a:r>
              <a:rPr lang="nl-NL" sz="800" err="1"/>
              <a:t>Polyglot.import</a:t>
            </a:r>
            <a:r>
              <a:rPr lang="nl-NL" sz="800"/>
              <a:t>('</a:t>
            </a:r>
            <a:r>
              <a:rPr lang="nl-NL" sz="800" err="1"/>
              <a:t>title</a:t>
            </a:r>
            <a:r>
              <a:rPr lang="nl-NL" sz="800"/>
              <a:t>')}`);</a:t>
            </a:r>
          </a:p>
          <a:p>
            <a:r>
              <a:rPr lang="nl-NL" sz="800"/>
              <a:t>return `</a:t>
            </a:r>
            <a:r>
              <a:rPr lang="nl-NL" sz="800" err="1"/>
              <a:t>Hello</a:t>
            </a:r>
            <a:r>
              <a:rPr lang="nl-NL" sz="800"/>
              <a:t> ${name}, </a:t>
            </a:r>
            <a:r>
              <a:rPr lang="nl-NL" sz="800" err="1"/>
              <a:t>welcome</a:t>
            </a:r>
            <a:r>
              <a:rPr lang="nl-NL" sz="800"/>
              <a:t> </a:t>
            </a:r>
            <a:r>
              <a:rPr lang="nl-NL" sz="800" err="1"/>
              <a:t>to</a:t>
            </a:r>
            <a:r>
              <a:rPr lang="nl-NL" sz="800"/>
              <a:t> </a:t>
            </a:r>
            <a:r>
              <a:rPr lang="nl-NL" sz="800" err="1"/>
              <a:t>the</a:t>
            </a:r>
            <a:r>
              <a:rPr lang="nl-NL" sz="800"/>
              <a:t> </a:t>
            </a:r>
            <a:r>
              <a:rPr lang="nl-NL" sz="800" err="1"/>
              <a:t>world</a:t>
            </a:r>
            <a:r>
              <a:rPr lang="nl-NL" sz="800"/>
              <a:t> of </a:t>
            </a:r>
            <a:r>
              <a:rPr lang="nl-NL" sz="800" err="1"/>
              <a:t>JavaScript</a:t>
            </a:r>
            <a:r>
              <a:rPr lang="nl-NL" sz="800"/>
              <a:t>`; }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C26FF58-3C52-4DA0-91DB-45C6AD857A92}"/>
              </a:ext>
            </a:extLst>
          </p:cNvPr>
          <p:cNvSpPr/>
          <p:nvPr/>
        </p:nvSpPr>
        <p:spPr>
          <a:xfrm>
            <a:off x="3138158" y="2317319"/>
            <a:ext cx="2890701" cy="25563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err="1"/>
              <a:t>eval</a:t>
            </a:r>
            <a:endParaRPr lang="en-NL" sz="105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270FC45-8617-4A01-BA6A-8DCB91CBF46C}"/>
              </a:ext>
            </a:extLst>
          </p:cNvPr>
          <p:cNvSpPr/>
          <p:nvPr/>
        </p:nvSpPr>
        <p:spPr>
          <a:xfrm>
            <a:off x="4319239" y="2430966"/>
            <a:ext cx="1858839" cy="490654"/>
          </a:xfrm>
          <a:custGeom>
            <a:avLst/>
            <a:gdLst>
              <a:gd name="connsiteX0" fmla="*/ 1590907 w 1858839"/>
              <a:gd name="connsiteY0" fmla="*/ 0 h 490654"/>
              <a:gd name="connsiteX1" fmla="*/ 1843668 w 1858839"/>
              <a:gd name="connsiteY1" fmla="*/ 126380 h 490654"/>
              <a:gd name="connsiteX2" fmla="*/ 1196898 w 1858839"/>
              <a:gd name="connsiteY2" fmla="*/ 356839 h 490654"/>
              <a:gd name="connsiteX3" fmla="*/ 0 w 1858839"/>
              <a:gd name="connsiteY3" fmla="*/ 490654 h 490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8839" h="490654">
                <a:moveTo>
                  <a:pt x="1590907" y="0"/>
                </a:moveTo>
                <a:cubicBezTo>
                  <a:pt x="1750121" y="33453"/>
                  <a:pt x="1909336" y="66907"/>
                  <a:pt x="1843668" y="126380"/>
                </a:cubicBezTo>
                <a:cubicBezTo>
                  <a:pt x="1778000" y="185853"/>
                  <a:pt x="1504176" y="296127"/>
                  <a:pt x="1196898" y="356839"/>
                </a:cubicBezTo>
                <a:cubicBezTo>
                  <a:pt x="889620" y="417551"/>
                  <a:pt x="444810" y="454102"/>
                  <a:pt x="0" y="490654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815422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Polyglot </a:t>
            </a:r>
            <a:r>
              <a:rPr lang="nl-NL" err="1"/>
              <a:t>from</a:t>
            </a:r>
            <a:r>
              <a:rPr lang="nl-NL"/>
              <a:t> Python </a:t>
            </a:r>
            <a:r>
              <a:rPr lang="nl-NL" err="1"/>
              <a:t>with</a:t>
            </a:r>
            <a:r>
              <a:rPr lang="nl-NL"/>
              <a:t> </a:t>
            </a:r>
            <a:r>
              <a:rPr lang="nl-NL" err="1"/>
              <a:t>other</a:t>
            </a:r>
            <a:r>
              <a:rPr lang="nl-NL"/>
              <a:t> Graal </a:t>
            </a:r>
            <a:r>
              <a:rPr lang="nl-NL" err="1"/>
              <a:t>Truffle</a:t>
            </a:r>
            <a:r>
              <a:rPr lang="nl-NL"/>
              <a:t> </a:t>
            </a:r>
            <a:r>
              <a:rPr lang="nl-NL" err="1"/>
              <a:t>Languages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B4148-B17A-40E2-8B96-4D5CA6CC5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0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B6C34D9E-F70B-41D5-B104-6A4A2CEAB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307" y="1792889"/>
            <a:ext cx="1062403" cy="106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304F342-5560-4B22-B950-FEEDD1B857BC}"/>
              </a:ext>
            </a:extLst>
          </p:cNvPr>
          <p:cNvSpPr/>
          <p:nvPr/>
        </p:nvSpPr>
        <p:spPr>
          <a:xfrm>
            <a:off x="3910962" y="1011045"/>
            <a:ext cx="1839819" cy="276550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GraalVM</a:t>
            </a:r>
            <a:r>
              <a:rPr lang="nl-NL"/>
              <a:t> Polyglot</a:t>
            </a:r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en-NL"/>
          </a:p>
        </p:txBody>
      </p:sp>
      <p:pic>
        <p:nvPicPr>
          <p:cNvPr id="6148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6B8B600A-ABD2-48FD-AAC6-BBD7B0924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1" y="2147102"/>
            <a:ext cx="3066848" cy="103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ABA5C109-A883-4057-8BE6-98D6F927B87D}"/>
              </a:ext>
            </a:extLst>
          </p:cNvPr>
          <p:cNvSpPr/>
          <p:nvPr/>
        </p:nvSpPr>
        <p:spPr>
          <a:xfrm rot="10800000" flipH="1">
            <a:off x="3203987" y="1908178"/>
            <a:ext cx="945603" cy="26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0CFEFF93-E1BC-4D3D-AF0A-611882D6ED63}"/>
              </a:ext>
            </a:extLst>
          </p:cNvPr>
          <p:cNvSpPr/>
          <p:nvPr/>
        </p:nvSpPr>
        <p:spPr>
          <a:xfrm>
            <a:off x="2271871" y="3040160"/>
            <a:ext cx="1137525" cy="263787"/>
          </a:xfrm>
          <a:prstGeom prst="wedgeRectCallout">
            <a:avLst>
              <a:gd name="adj1" fmla="val 47537"/>
              <a:gd name="adj2" fmla="val -9986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err="1"/>
              <a:t>import_value</a:t>
            </a:r>
            <a:endParaRPr lang="en-NL" sz="12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E4DC1F6-D326-4117-AFB9-1485D7F33512}"/>
              </a:ext>
            </a:extLst>
          </p:cNvPr>
          <p:cNvSpPr/>
          <p:nvPr/>
        </p:nvSpPr>
        <p:spPr>
          <a:xfrm>
            <a:off x="4149591" y="1867107"/>
            <a:ext cx="1321313" cy="3482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/>
              <a:t>“Polyglot Programming”</a:t>
            </a:r>
            <a:endParaRPr lang="en-NL" sz="900"/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285F3D85-9459-48DC-9169-1B7EEA310F71}"/>
              </a:ext>
            </a:extLst>
          </p:cNvPr>
          <p:cNvSpPr/>
          <p:nvPr/>
        </p:nvSpPr>
        <p:spPr>
          <a:xfrm>
            <a:off x="5090682" y="1731315"/>
            <a:ext cx="760445" cy="167196"/>
          </a:xfrm>
          <a:prstGeom prst="wedgeRectCallout">
            <a:avLst>
              <a:gd name="adj1" fmla="val -22860"/>
              <a:gd name="adj2" fmla="val 119709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err="1"/>
              <a:t>title</a:t>
            </a:r>
            <a:endParaRPr lang="en-NL" sz="1200"/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17D10D01-1355-4CDC-A62D-9E05D96CD152}"/>
              </a:ext>
            </a:extLst>
          </p:cNvPr>
          <p:cNvSpPr/>
          <p:nvPr/>
        </p:nvSpPr>
        <p:spPr>
          <a:xfrm>
            <a:off x="2637292" y="1495820"/>
            <a:ext cx="1137525" cy="266083"/>
          </a:xfrm>
          <a:prstGeom prst="wedgeRectCallout">
            <a:avLst>
              <a:gd name="adj1" fmla="val 17155"/>
              <a:gd name="adj2" fmla="val 157215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err="1"/>
              <a:t>export_value</a:t>
            </a:r>
            <a:endParaRPr lang="nl-NL" sz="120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B2D72FB-30B9-4918-A8B8-24216B950F89}"/>
              </a:ext>
            </a:extLst>
          </p:cNvPr>
          <p:cNvSpPr/>
          <p:nvPr/>
        </p:nvSpPr>
        <p:spPr>
          <a:xfrm rot="10800000" flipH="1">
            <a:off x="5240141" y="1983969"/>
            <a:ext cx="945603" cy="26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A503E636-84E9-4D29-9010-13B6A31A1FA6}"/>
              </a:ext>
            </a:extLst>
          </p:cNvPr>
          <p:cNvSpPr/>
          <p:nvPr/>
        </p:nvSpPr>
        <p:spPr>
          <a:xfrm>
            <a:off x="6223455" y="1455267"/>
            <a:ext cx="1296653" cy="266083"/>
          </a:xfrm>
          <a:prstGeom prst="wedgeRectCallout">
            <a:avLst>
              <a:gd name="adj1" fmla="val -79568"/>
              <a:gd name="adj2" fmla="val 18794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err="1"/>
              <a:t>Polyglot.import</a:t>
            </a:r>
            <a:endParaRPr lang="nl-NL" sz="12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50F0F0F-CDEA-4D19-8065-890005400400}"/>
              </a:ext>
            </a:extLst>
          </p:cNvPr>
          <p:cNvSpPr/>
          <p:nvPr/>
        </p:nvSpPr>
        <p:spPr>
          <a:xfrm>
            <a:off x="4146454" y="2790179"/>
            <a:ext cx="1321313" cy="3482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x =&gt; {print(x); </a:t>
            </a:r>
            <a:br>
              <a:rPr lang="en-US" sz="800"/>
            </a:br>
            <a:r>
              <a:rPr lang="en-US" sz="800"/>
              <a:t>return x * x}</a:t>
            </a:r>
          </a:p>
          <a:p>
            <a:pPr algn="ctr"/>
            <a:endParaRPr lang="en-NL" sz="30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658A945E-9E99-4E14-ACDC-F0E50D045BA1}"/>
              </a:ext>
            </a:extLst>
          </p:cNvPr>
          <p:cNvSpPr/>
          <p:nvPr/>
        </p:nvSpPr>
        <p:spPr>
          <a:xfrm flipH="1">
            <a:off x="5261380" y="2738804"/>
            <a:ext cx="945603" cy="26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415192AD-6634-4D08-8770-B8C940547E33}"/>
              </a:ext>
            </a:extLst>
          </p:cNvPr>
          <p:cNvSpPr/>
          <p:nvPr/>
        </p:nvSpPr>
        <p:spPr>
          <a:xfrm>
            <a:off x="6218176" y="3182993"/>
            <a:ext cx="1296653" cy="266083"/>
          </a:xfrm>
          <a:prstGeom prst="wedgeRectCallout">
            <a:avLst>
              <a:gd name="adj1" fmla="val -62941"/>
              <a:gd name="adj2" fmla="val -161292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err="1"/>
              <a:t>Polyglot.export</a:t>
            </a:r>
            <a:endParaRPr lang="nl-NL" sz="1200"/>
          </a:p>
        </p:txBody>
      </p: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80BCC8D5-03FB-4023-AC0A-C2CABEA81307}"/>
              </a:ext>
            </a:extLst>
          </p:cNvPr>
          <p:cNvSpPr/>
          <p:nvPr/>
        </p:nvSpPr>
        <p:spPr>
          <a:xfrm>
            <a:off x="3531377" y="2543108"/>
            <a:ext cx="760445" cy="167196"/>
          </a:xfrm>
          <a:prstGeom prst="wedgeRectCallout">
            <a:avLst>
              <a:gd name="adj1" fmla="val 67079"/>
              <a:gd name="adj2" fmla="val 159726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err="1"/>
              <a:t>squared</a:t>
            </a:r>
            <a:endParaRPr lang="en-NL" sz="1200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DEB8EDC-0654-419B-9EDE-E2B995AB0C43}"/>
              </a:ext>
            </a:extLst>
          </p:cNvPr>
          <p:cNvSpPr/>
          <p:nvPr/>
        </p:nvSpPr>
        <p:spPr>
          <a:xfrm flipH="1">
            <a:off x="3246731" y="2742191"/>
            <a:ext cx="945603" cy="26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C26FF58-3C52-4DA0-91DB-45C6AD857A92}"/>
              </a:ext>
            </a:extLst>
          </p:cNvPr>
          <p:cNvSpPr/>
          <p:nvPr/>
        </p:nvSpPr>
        <p:spPr>
          <a:xfrm>
            <a:off x="3138158" y="2317319"/>
            <a:ext cx="2890701" cy="25563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err="1"/>
              <a:t>eval</a:t>
            </a:r>
            <a:endParaRPr lang="en-NL" sz="1050"/>
          </a:p>
        </p:txBody>
      </p:sp>
    </p:spTree>
    <p:extLst>
      <p:ext uri="{BB962C8B-B14F-4D97-AF65-F5344CB8AC3E}">
        <p14:creationId xmlns:p14="http://schemas.microsoft.com/office/powerpoint/2010/main" val="10470613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Polyglot </a:t>
            </a:r>
            <a:r>
              <a:rPr lang="nl-NL" err="1"/>
              <a:t>from</a:t>
            </a:r>
            <a:r>
              <a:rPr lang="nl-NL"/>
              <a:t> Python </a:t>
            </a:r>
            <a:r>
              <a:rPr lang="nl-NL" err="1"/>
              <a:t>with</a:t>
            </a:r>
            <a:r>
              <a:rPr lang="nl-NL"/>
              <a:t> </a:t>
            </a:r>
            <a:r>
              <a:rPr lang="nl-NL" err="1"/>
              <a:t>other</a:t>
            </a:r>
            <a:r>
              <a:rPr lang="nl-NL"/>
              <a:t> Graal </a:t>
            </a:r>
            <a:r>
              <a:rPr lang="nl-NL" err="1"/>
              <a:t>Truffle</a:t>
            </a:r>
            <a:r>
              <a:rPr lang="nl-NL"/>
              <a:t> </a:t>
            </a:r>
            <a:r>
              <a:rPr lang="nl-NL" err="1"/>
              <a:t>Languages</a:t>
            </a:r>
            <a:endParaRPr lang="en-NL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372D137-8A7D-4827-9457-9D55E7E2E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0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B6C34D9E-F70B-41D5-B104-6A4A2CEAB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436" y="810855"/>
            <a:ext cx="1062403" cy="106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304F342-5560-4B22-B950-FEEDD1B857BC}"/>
              </a:ext>
            </a:extLst>
          </p:cNvPr>
          <p:cNvSpPr/>
          <p:nvPr/>
        </p:nvSpPr>
        <p:spPr>
          <a:xfrm>
            <a:off x="3910962" y="1242509"/>
            <a:ext cx="1839819" cy="322959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GraalVM</a:t>
            </a:r>
            <a:r>
              <a:rPr lang="nl-NL"/>
              <a:t> Polyglot</a:t>
            </a:r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en-NL"/>
          </a:p>
        </p:txBody>
      </p:sp>
      <p:pic>
        <p:nvPicPr>
          <p:cNvPr id="6148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6B8B600A-ABD2-48FD-AAC6-BBD7B0924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1" y="2147102"/>
            <a:ext cx="3066848" cy="103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ABA5C109-A883-4057-8BE6-98D6F927B87D}"/>
              </a:ext>
            </a:extLst>
          </p:cNvPr>
          <p:cNvSpPr/>
          <p:nvPr/>
        </p:nvSpPr>
        <p:spPr>
          <a:xfrm rot="11364863" flipH="1">
            <a:off x="2652903" y="1521042"/>
            <a:ext cx="1668517" cy="26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E4DC1F6-D326-4117-AFB9-1485D7F33512}"/>
              </a:ext>
            </a:extLst>
          </p:cNvPr>
          <p:cNvSpPr/>
          <p:nvPr/>
        </p:nvSpPr>
        <p:spPr>
          <a:xfrm>
            <a:off x="4146453" y="1660648"/>
            <a:ext cx="1321313" cy="3482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/>
              <a:t>“Polyglot Programming”</a:t>
            </a:r>
            <a:endParaRPr lang="en-NL" sz="900"/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285F3D85-9459-48DC-9169-1B7EEA310F71}"/>
              </a:ext>
            </a:extLst>
          </p:cNvPr>
          <p:cNvSpPr/>
          <p:nvPr/>
        </p:nvSpPr>
        <p:spPr>
          <a:xfrm>
            <a:off x="5317468" y="1586976"/>
            <a:ext cx="760445" cy="167196"/>
          </a:xfrm>
          <a:prstGeom prst="wedgeRectCallout">
            <a:avLst>
              <a:gd name="adj1" fmla="val -45907"/>
              <a:gd name="adj2" fmla="val 119709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err="1"/>
              <a:t>title</a:t>
            </a:r>
            <a:endParaRPr lang="en-NL" sz="120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B2D72FB-30B9-4918-A8B8-24216B950F89}"/>
              </a:ext>
            </a:extLst>
          </p:cNvPr>
          <p:cNvSpPr/>
          <p:nvPr/>
        </p:nvSpPr>
        <p:spPr>
          <a:xfrm rot="10800000" flipH="1">
            <a:off x="5240141" y="2102913"/>
            <a:ext cx="945603" cy="26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50F0F0F-CDEA-4D19-8065-890005400400}"/>
              </a:ext>
            </a:extLst>
          </p:cNvPr>
          <p:cNvSpPr/>
          <p:nvPr/>
        </p:nvSpPr>
        <p:spPr>
          <a:xfrm>
            <a:off x="4146454" y="2790179"/>
            <a:ext cx="1321313" cy="3482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x =&gt; {print(x); </a:t>
            </a:r>
            <a:br>
              <a:rPr lang="en-US" sz="800"/>
            </a:br>
            <a:r>
              <a:rPr lang="en-US" sz="800"/>
              <a:t>return x * x}</a:t>
            </a:r>
          </a:p>
          <a:p>
            <a:pPr algn="ctr"/>
            <a:endParaRPr lang="en-NL" sz="30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658A945E-9E99-4E14-ACDC-F0E50D045BA1}"/>
              </a:ext>
            </a:extLst>
          </p:cNvPr>
          <p:cNvSpPr/>
          <p:nvPr/>
        </p:nvSpPr>
        <p:spPr>
          <a:xfrm rot="19833434" flipH="1">
            <a:off x="5157904" y="2532007"/>
            <a:ext cx="945603" cy="26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80BCC8D5-03FB-4023-AC0A-C2CABEA81307}"/>
              </a:ext>
            </a:extLst>
          </p:cNvPr>
          <p:cNvSpPr/>
          <p:nvPr/>
        </p:nvSpPr>
        <p:spPr>
          <a:xfrm>
            <a:off x="3531377" y="2543108"/>
            <a:ext cx="760445" cy="167196"/>
          </a:xfrm>
          <a:prstGeom prst="wedgeRectCallout">
            <a:avLst>
              <a:gd name="adj1" fmla="val 67079"/>
              <a:gd name="adj2" fmla="val 159726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err="1"/>
              <a:t>squared</a:t>
            </a:r>
            <a:endParaRPr lang="en-NL" sz="120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C26FF58-3C52-4DA0-91DB-45C6AD857A92}"/>
              </a:ext>
            </a:extLst>
          </p:cNvPr>
          <p:cNvSpPr/>
          <p:nvPr/>
        </p:nvSpPr>
        <p:spPr>
          <a:xfrm>
            <a:off x="2202180" y="2196957"/>
            <a:ext cx="707140" cy="25563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err="1"/>
              <a:t>eval</a:t>
            </a:r>
            <a:endParaRPr lang="en-NL" sz="1050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99122526-9E2D-49EE-A18E-1555D0020500}"/>
              </a:ext>
            </a:extLst>
          </p:cNvPr>
          <p:cNvSpPr/>
          <p:nvPr/>
        </p:nvSpPr>
        <p:spPr>
          <a:xfrm>
            <a:off x="3246731" y="3900991"/>
            <a:ext cx="1117550" cy="25563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err="1"/>
              <a:t>eval</a:t>
            </a:r>
            <a:endParaRPr lang="en-NL" sz="1050"/>
          </a:p>
        </p:txBody>
      </p:sp>
      <p:pic>
        <p:nvPicPr>
          <p:cNvPr id="12" name="Snagit_SNG854">
            <a:extLst>
              <a:ext uri="{FF2B5EF4-FFF2-40B4-BE49-F238E27FC236}">
                <a16:creationId xmlns:a16="http://schemas.microsoft.com/office/drawing/2014/main" id="{39F7519E-08DA-49D5-9D80-E6A402796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61" y="1277270"/>
            <a:ext cx="2575783" cy="388654"/>
          </a:xfrm>
          <a:prstGeom prst="rect">
            <a:avLst/>
          </a:prstGeom>
        </p:spPr>
      </p:pic>
      <p:pic>
        <p:nvPicPr>
          <p:cNvPr id="20" name="Snagit_SNG851">
            <a:extLst>
              <a:ext uri="{FF2B5EF4-FFF2-40B4-BE49-F238E27FC236}">
                <a16:creationId xmlns:a16="http://schemas.microsoft.com/office/drawing/2014/main" id="{8F88E1A8-3084-488B-83AA-698524CCB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61" y="4448111"/>
            <a:ext cx="3459780" cy="320068"/>
          </a:xfrm>
          <a:prstGeom prst="rect">
            <a:avLst/>
          </a:prstGeom>
        </p:spPr>
      </p:pic>
      <p:pic>
        <p:nvPicPr>
          <p:cNvPr id="27" name="Snagit_SNG85D">
            <a:extLst>
              <a:ext uri="{FF2B5EF4-FFF2-40B4-BE49-F238E27FC236}">
                <a16:creationId xmlns:a16="http://schemas.microsoft.com/office/drawing/2014/main" id="{0F9B47AE-8ABE-444C-950F-F91883F3D1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0776" y="3798269"/>
            <a:ext cx="5532599" cy="1066892"/>
          </a:xfrm>
          <a:prstGeom prst="rect">
            <a:avLst/>
          </a:prstGeom>
        </p:spPr>
      </p:pic>
      <p:pic>
        <p:nvPicPr>
          <p:cNvPr id="6152" name="Picture 8" descr="https://s14-eu5.startpage.com/cgi-bin/serveimage?url=https%3A%2F%2Fih1.redbubble.net%2Fimage.522669522.1575%2Fmp%2C840x830%2Cmatte%2Cf8f8f8%2Ct-pad%2C750x1000%2Cf8f8f8.u4.jpg&amp;sp=1c27b392842d980f0834389e0703f79b&amp;anticache=239557">
            <a:extLst>
              <a:ext uri="{FF2B5EF4-FFF2-40B4-BE49-F238E27FC236}">
                <a16:creationId xmlns:a16="http://schemas.microsoft.com/office/drawing/2014/main" id="{419880F6-099C-4439-B18B-358AF90D26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13153" r="7230" b="33134"/>
          <a:stretch/>
        </p:blipFill>
        <p:spPr bwMode="auto">
          <a:xfrm>
            <a:off x="7945725" y="2915905"/>
            <a:ext cx="1009114" cy="85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Snagit_SNG83D">
            <a:extLst>
              <a:ext uri="{FF2B5EF4-FFF2-40B4-BE49-F238E27FC236}">
                <a16:creationId xmlns:a16="http://schemas.microsoft.com/office/drawing/2014/main" id="{B7F77828-9F20-4BC3-BD56-077C735042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725" y="3315488"/>
            <a:ext cx="5098222" cy="449619"/>
          </a:xfrm>
          <a:prstGeom prst="rect">
            <a:avLst/>
          </a:prstGeom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9DEB8EDC-0654-419B-9EDE-E2B995AB0C43}"/>
              </a:ext>
            </a:extLst>
          </p:cNvPr>
          <p:cNvSpPr/>
          <p:nvPr/>
        </p:nvSpPr>
        <p:spPr>
          <a:xfrm rot="20545176" flipH="1">
            <a:off x="3124345" y="3073292"/>
            <a:ext cx="1124313" cy="26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4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611EC3D8-C59F-4C5B-96AA-5061FF045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586" y="2909971"/>
            <a:ext cx="202628" cy="20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Arrow: Right 41">
            <a:extLst>
              <a:ext uri="{FF2B5EF4-FFF2-40B4-BE49-F238E27FC236}">
                <a16:creationId xmlns:a16="http://schemas.microsoft.com/office/drawing/2014/main" id="{BF08832E-A6C1-4ADD-AFD4-1B3142199C2C}"/>
              </a:ext>
            </a:extLst>
          </p:cNvPr>
          <p:cNvSpPr/>
          <p:nvPr/>
        </p:nvSpPr>
        <p:spPr>
          <a:xfrm rot="3316421">
            <a:off x="4873285" y="3545383"/>
            <a:ext cx="1231204" cy="1473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8A298D6B-A9B8-4456-9622-2370E8D91ED0}"/>
              </a:ext>
            </a:extLst>
          </p:cNvPr>
          <p:cNvSpPr/>
          <p:nvPr/>
        </p:nvSpPr>
        <p:spPr>
          <a:xfrm rot="2684485">
            <a:off x="4728127" y="3124739"/>
            <a:ext cx="3471018" cy="1135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8" name="Snagit_SNG84E">
            <a:extLst>
              <a:ext uri="{FF2B5EF4-FFF2-40B4-BE49-F238E27FC236}">
                <a16:creationId xmlns:a16="http://schemas.microsoft.com/office/drawing/2014/main" id="{49CF5B58-9FEC-41A0-8265-C606086F2F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9335" y="2091844"/>
            <a:ext cx="6294665" cy="28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858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Polyglot </a:t>
            </a:r>
            <a:r>
              <a:rPr lang="nl-NL" err="1"/>
              <a:t>Example</a:t>
            </a:r>
            <a:r>
              <a:rPr lang="nl-NL"/>
              <a:t> </a:t>
            </a:r>
            <a:r>
              <a:rPr lang="nl-NL" err="1"/>
              <a:t>with</a:t>
            </a:r>
            <a:r>
              <a:rPr lang="nl-NL"/>
              <a:t> Node, Java, Python </a:t>
            </a:r>
            <a:r>
              <a:rPr lang="nl-NL" err="1"/>
              <a:t>and</a:t>
            </a:r>
            <a:r>
              <a:rPr lang="nl-NL"/>
              <a:t> R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A Node </a:t>
            </a:r>
            <a:r>
              <a:rPr lang="nl-NL" err="1"/>
              <a:t>application</a:t>
            </a:r>
            <a:r>
              <a:rPr lang="nl-NL"/>
              <a:t> </a:t>
            </a:r>
            <a:r>
              <a:rPr lang="nl-NL" err="1"/>
              <a:t>that</a:t>
            </a:r>
            <a:r>
              <a:rPr lang="nl-NL"/>
              <a:t> calls on </a:t>
            </a:r>
            <a:r>
              <a:rPr lang="nl-NL" err="1"/>
              <a:t>many</a:t>
            </a:r>
            <a:r>
              <a:rPr lang="nl-NL"/>
              <a:t> </a:t>
            </a:r>
            <a:r>
              <a:rPr lang="nl-NL" err="1"/>
              <a:t>friends</a:t>
            </a:r>
            <a:r>
              <a:rPr lang="nl-NL"/>
              <a:t> </a:t>
            </a:r>
            <a:r>
              <a:rPr lang="nl-NL" err="1"/>
              <a:t>and</a:t>
            </a:r>
            <a:r>
              <a:rPr lang="nl-NL"/>
              <a:t> </a:t>
            </a:r>
            <a:r>
              <a:rPr lang="nl-NL" err="1"/>
              <a:t>libraries</a:t>
            </a:r>
            <a:endParaRPr lang="nl-NL"/>
          </a:p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9" name="Picture 8" descr="https://s14-eu5.startpage.com/cgi-bin/serveimage?url=https%3A%2F%2Fih1.redbubble.net%2Fimage.522669522.1575%2Fmp%2C840x830%2Cmatte%2Cf8f8f8%2Ct-pad%2C750x1000%2Cf8f8f8.u4.jpg&amp;sp=1c27b392842d980f0834389e0703f79b&amp;anticache=239557">
            <a:extLst>
              <a:ext uri="{FF2B5EF4-FFF2-40B4-BE49-F238E27FC236}">
                <a16:creationId xmlns:a16="http://schemas.microsoft.com/office/drawing/2014/main" id="{7886C2EA-20B0-49CF-BC01-9827DB4E7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13153" r="7230" b="33134"/>
          <a:stretch/>
        </p:blipFill>
        <p:spPr bwMode="auto">
          <a:xfrm>
            <a:off x="5119186" y="3989290"/>
            <a:ext cx="1087383" cy="92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0A9763BF-230E-433B-A8AF-7031DCB5E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258" y="2425587"/>
            <a:ext cx="14287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B233745B-9BD7-4A64-BB1F-D7F5EA572795}"/>
              </a:ext>
            </a:extLst>
          </p:cNvPr>
          <p:cNvSpPr/>
          <p:nvPr/>
        </p:nvSpPr>
        <p:spPr>
          <a:xfrm rot="20758321" flipH="1">
            <a:off x="7336584" y="2746579"/>
            <a:ext cx="605535" cy="281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87ADD3A-327A-4FE2-A5E3-168D009F2C1B}"/>
              </a:ext>
            </a:extLst>
          </p:cNvPr>
          <p:cNvSpPr/>
          <p:nvPr/>
        </p:nvSpPr>
        <p:spPr>
          <a:xfrm>
            <a:off x="6267191" y="2351384"/>
            <a:ext cx="1076807" cy="103731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GraalVM</a:t>
            </a:r>
            <a:r>
              <a:rPr lang="nl-NL"/>
              <a:t> Polyglot</a:t>
            </a:r>
            <a:endParaRPr lang="en-NL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7BA801C-2BC9-4B52-9205-AE1A238FF1C5}"/>
              </a:ext>
            </a:extLst>
          </p:cNvPr>
          <p:cNvSpPr/>
          <p:nvPr/>
        </p:nvSpPr>
        <p:spPr>
          <a:xfrm flipH="1">
            <a:off x="5596315" y="2753074"/>
            <a:ext cx="605536" cy="281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3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5CAF16F6-DD59-42A2-8AE8-EA8C75EF0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396" y="4112485"/>
            <a:ext cx="1730631" cy="58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786BEE0A-8357-44D5-A973-4A4BA82BFD58}"/>
              </a:ext>
            </a:extLst>
          </p:cNvPr>
          <p:cNvSpPr/>
          <p:nvPr/>
        </p:nvSpPr>
        <p:spPr>
          <a:xfrm rot="14630362" flipH="1">
            <a:off x="6942411" y="3680532"/>
            <a:ext cx="639644" cy="26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492AF7D-DB00-47C7-8A48-DBD557CAE642}"/>
              </a:ext>
            </a:extLst>
          </p:cNvPr>
          <p:cNvSpPr/>
          <p:nvPr/>
        </p:nvSpPr>
        <p:spPr>
          <a:xfrm rot="18199741" flipH="1">
            <a:off x="5820411" y="3639125"/>
            <a:ext cx="639643" cy="26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22A41ECC-910F-4D1D-AE51-9FD376648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563" y="2481760"/>
            <a:ext cx="1093898" cy="67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7E422BC1-E40B-4219-9F07-781F8BE7C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350" y="1628662"/>
            <a:ext cx="443470" cy="40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08D69CB4-886E-4BE1-B8D1-9A477AEB8424}"/>
              </a:ext>
            </a:extLst>
          </p:cNvPr>
          <p:cNvSpPr/>
          <p:nvPr/>
        </p:nvSpPr>
        <p:spPr>
          <a:xfrm rot="18459852">
            <a:off x="7022684" y="2141608"/>
            <a:ext cx="605536" cy="281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628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CC3F1-F684-4520-A70A-A8455583A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latin typeface="Robot"/>
              </a:rPr>
              <a:t>Introducing</a:t>
            </a:r>
            <a:endParaRPr lang="en-US" dirty="0">
              <a:latin typeface="Robo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D49E5-9D9C-4EDB-9628-7142AA6B6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705" indent="-179705"/>
            <a:r>
              <a:rPr lang="nl-NL" dirty="0">
                <a:latin typeface="Robot"/>
              </a:rPr>
              <a:t>JIT Compiler for running Java </a:t>
            </a:r>
            <a:r>
              <a:rPr lang="nl-NL" dirty="0" err="1">
                <a:latin typeface="Robot"/>
              </a:rPr>
              <a:t>applications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faster</a:t>
            </a:r>
            <a:r>
              <a:rPr lang="nl-NL" dirty="0">
                <a:latin typeface="Robot"/>
              </a:rPr>
              <a:t> (matching native </a:t>
            </a:r>
            <a:r>
              <a:rPr lang="nl-NL" dirty="0" err="1">
                <a:latin typeface="Robot"/>
              </a:rPr>
              <a:t>languages</a:t>
            </a:r>
            <a:r>
              <a:rPr lang="nl-NL" dirty="0">
                <a:latin typeface="Robot"/>
              </a:rPr>
              <a:t> for speed)</a:t>
            </a:r>
          </a:p>
          <a:p>
            <a:pPr marL="359410" lvl="1" indent="-179705"/>
            <a:r>
              <a:rPr lang="nl-NL" dirty="0" err="1">
                <a:latin typeface="Robot"/>
              </a:rPr>
              <a:t>Embeddable</a:t>
            </a:r>
            <a:r>
              <a:rPr lang="nl-NL" dirty="0">
                <a:latin typeface="Robot"/>
              </a:rPr>
              <a:t> on </a:t>
            </a:r>
            <a:r>
              <a:rPr lang="nl-NL" dirty="0" err="1">
                <a:latin typeface="Robot"/>
              </a:rPr>
              <a:t>Hotspot</a:t>
            </a:r>
            <a:r>
              <a:rPr lang="nl-NL" dirty="0">
                <a:latin typeface="Robot"/>
              </a:rPr>
              <a:t> VM or </a:t>
            </a:r>
            <a:r>
              <a:rPr lang="nl-NL" dirty="0" err="1">
                <a:latin typeface="Robot"/>
              </a:rPr>
              <a:t>other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JVMs</a:t>
            </a:r>
            <a:endParaRPr lang="nl-NL" dirty="0">
              <a:latin typeface="Robot"/>
            </a:endParaRPr>
          </a:p>
          <a:p>
            <a:pPr marL="179705" indent="-179705"/>
            <a:r>
              <a:rPr lang="nl-NL" dirty="0">
                <a:latin typeface="Robot"/>
              </a:rPr>
              <a:t>Polyglot VM – for running </a:t>
            </a:r>
            <a:r>
              <a:rPr lang="nl-NL" dirty="0" err="1">
                <a:latin typeface="Robot"/>
              </a:rPr>
              <a:t>applications</a:t>
            </a:r>
            <a:r>
              <a:rPr lang="nl-NL" dirty="0">
                <a:latin typeface="Robot"/>
              </a:rPr>
              <a:t> in </a:t>
            </a:r>
            <a:r>
              <a:rPr lang="nl-NL" dirty="0" err="1">
                <a:latin typeface="Robot"/>
              </a:rPr>
              <a:t>any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language</a:t>
            </a:r>
            <a:endParaRPr lang="nl-NL" dirty="0">
              <a:latin typeface="Robot"/>
            </a:endParaRPr>
          </a:p>
          <a:p>
            <a:pPr marL="359410" lvl="1" indent="-179705"/>
            <a:r>
              <a:rPr lang="nl-NL" dirty="0" err="1">
                <a:latin typeface="Robot"/>
              </a:rPr>
              <a:t>JavaScript</a:t>
            </a:r>
            <a:r>
              <a:rPr lang="nl-NL" dirty="0">
                <a:latin typeface="Robot"/>
              </a:rPr>
              <a:t>, Ruby, R, Python, C/C++</a:t>
            </a:r>
          </a:p>
          <a:p>
            <a:pPr marL="179705" indent="-179705"/>
            <a:r>
              <a:rPr lang="nl-NL" dirty="0" err="1">
                <a:latin typeface="Robot"/>
              </a:rPr>
              <a:t>Ahead</a:t>
            </a:r>
            <a:r>
              <a:rPr lang="nl-NL" dirty="0">
                <a:latin typeface="Robot"/>
              </a:rPr>
              <a:t>-of-Time compiler for </a:t>
            </a:r>
            <a:r>
              <a:rPr lang="nl-NL" dirty="0" err="1">
                <a:latin typeface="Robot"/>
              </a:rPr>
              <a:t>creating</a:t>
            </a:r>
            <a:r>
              <a:rPr lang="nl-NL" dirty="0">
                <a:latin typeface="Robot"/>
              </a:rPr>
              <a:t> native </a:t>
            </a:r>
            <a:r>
              <a:rPr lang="nl-NL" dirty="0" err="1">
                <a:latin typeface="Robot"/>
              </a:rPr>
              <a:t>binaries</a:t>
            </a:r>
            <a:endParaRPr lang="nl-NL" dirty="0">
              <a:latin typeface="Robot"/>
            </a:endParaRPr>
          </a:p>
          <a:p>
            <a:pPr marL="359410" lvl="1" indent="-179705"/>
            <a:r>
              <a:rPr lang="nl-NL" dirty="0">
                <a:latin typeface="Robot"/>
              </a:rPr>
              <a:t>Simple, </a:t>
            </a:r>
            <a:r>
              <a:rPr lang="nl-NL" dirty="0" err="1">
                <a:latin typeface="Robot"/>
              </a:rPr>
              <a:t>lean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runtime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with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fast</a:t>
            </a:r>
            <a:r>
              <a:rPr lang="nl-NL" dirty="0">
                <a:latin typeface="Robot"/>
              </a:rPr>
              <a:t> startup </a:t>
            </a:r>
            <a:r>
              <a:rPr lang="nl-NL" dirty="0" err="1">
                <a:latin typeface="Robot"/>
              </a:rPr>
              <a:t>and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minimal</a:t>
            </a:r>
            <a:r>
              <a:rPr lang="nl-NL" dirty="0">
                <a:latin typeface="Robot"/>
              </a:rPr>
              <a:t> memory </a:t>
            </a:r>
            <a:r>
              <a:rPr lang="nl-NL" dirty="0" err="1">
                <a:latin typeface="Robot"/>
              </a:rPr>
              <a:t>and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process</a:t>
            </a:r>
            <a:r>
              <a:rPr lang="nl-NL" dirty="0">
                <a:latin typeface="Robot"/>
              </a:rPr>
              <a:t> footprint</a:t>
            </a:r>
          </a:p>
          <a:p>
            <a:pPr marL="179705" indent="-179705"/>
            <a:r>
              <a:rPr lang="nl-NL" dirty="0" err="1">
                <a:latin typeface="Robot"/>
              </a:rPr>
              <a:t>Interoperability</a:t>
            </a:r>
            <a:r>
              <a:rPr lang="nl-NL" dirty="0">
                <a:latin typeface="Robot"/>
              </a:rPr>
              <a:t> platform </a:t>
            </a:r>
            <a:r>
              <a:rPr lang="nl-NL" dirty="0" err="1">
                <a:latin typeface="Robot"/>
              </a:rPr>
              <a:t>that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allows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applications</a:t>
            </a:r>
            <a:r>
              <a:rPr lang="nl-NL" dirty="0">
                <a:latin typeface="Robot"/>
              </a:rPr>
              <a:t> in </a:t>
            </a:r>
            <a:r>
              <a:rPr lang="nl-NL" dirty="0" err="1">
                <a:latin typeface="Robot"/>
              </a:rPr>
              <a:t>one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technology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to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interact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with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with</a:t>
            </a:r>
            <a:r>
              <a:rPr lang="nl-NL" dirty="0">
                <a:latin typeface="Robot"/>
              </a:rPr>
              <a:t> modules in </a:t>
            </a:r>
            <a:r>
              <a:rPr lang="nl-NL" dirty="0" err="1">
                <a:latin typeface="Robot"/>
              </a:rPr>
              <a:t>other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technologies</a:t>
            </a:r>
            <a:r>
              <a:rPr lang="nl-NL" dirty="0">
                <a:latin typeface="Robot"/>
              </a:rPr>
              <a:t> (“</a:t>
            </a:r>
            <a:r>
              <a:rPr lang="nl-NL" dirty="0" err="1">
                <a:latin typeface="Robot"/>
              </a:rPr>
              <a:t>Nashorn</a:t>
            </a:r>
            <a:r>
              <a:rPr lang="nl-NL" dirty="0">
                <a:latin typeface="Robot"/>
              </a:rPr>
              <a:t> on super </a:t>
            </a:r>
            <a:r>
              <a:rPr lang="nl-NL" dirty="0" err="1">
                <a:latin typeface="Robot"/>
              </a:rPr>
              <a:t>steroids</a:t>
            </a:r>
            <a:r>
              <a:rPr lang="nl-NL" dirty="0">
                <a:latin typeface="Robot"/>
              </a:rPr>
              <a:t>”)</a:t>
            </a:r>
          </a:p>
          <a:p>
            <a:pPr marL="179705" indent="-179705"/>
            <a:r>
              <a:rPr lang="nl-NL" dirty="0">
                <a:latin typeface="Robot"/>
              </a:rPr>
              <a:t>Framework for </a:t>
            </a:r>
            <a:r>
              <a:rPr lang="nl-NL" dirty="0" err="1">
                <a:latin typeface="Robot"/>
              </a:rPr>
              <a:t>compiling</a:t>
            </a:r>
            <a:r>
              <a:rPr lang="nl-NL" dirty="0">
                <a:latin typeface="Robot"/>
              </a:rPr>
              <a:t>, running, </a:t>
            </a:r>
            <a:r>
              <a:rPr lang="nl-NL" dirty="0" err="1">
                <a:latin typeface="Robot"/>
              </a:rPr>
              <a:t>interoperating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and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natively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compiling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applications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written</a:t>
            </a:r>
            <a:r>
              <a:rPr lang="nl-NL" dirty="0">
                <a:latin typeface="Robot"/>
              </a:rPr>
              <a:t> in </a:t>
            </a:r>
            <a:r>
              <a:rPr lang="nl-NL" dirty="0" err="1">
                <a:latin typeface="Robot"/>
              </a:rPr>
              <a:t>your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own</a:t>
            </a:r>
            <a:r>
              <a:rPr lang="nl-NL" dirty="0">
                <a:latin typeface="Robot"/>
              </a:rPr>
              <a:t> DSL</a:t>
            </a:r>
          </a:p>
          <a:p>
            <a:pPr marL="179705" indent="-179705"/>
            <a:r>
              <a:rPr lang="nl-NL" dirty="0">
                <a:latin typeface="Robot"/>
              </a:rPr>
              <a:t>Set of cross-</a:t>
            </a:r>
            <a:r>
              <a:rPr lang="nl-NL" dirty="0" err="1">
                <a:latin typeface="Robot"/>
              </a:rPr>
              <a:t>language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programming</a:t>
            </a:r>
            <a:r>
              <a:rPr lang="nl-NL" dirty="0">
                <a:latin typeface="Robot"/>
              </a:rPr>
              <a:t> tools</a:t>
            </a:r>
            <a:endParaRPr lang="en-NL" dirty="0">
              <a:latin typeface="Robo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816D08-4737-4BE3-8B06-20C0F60E4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Developer MeetUp: Getting Started with GraalVM Polyglot Programming</a:t>
            </a:r>
            <a:endParaRPr kumimoji="0" lang="nl-NL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9" name="Picture 2" descr="https://s14-eu5.startpage.com/cgi-bin/serveimage?url=https%3A%2F%2Fwww.graalvm.org%2Fresources%2Fimg%2Fgraalvm.png&amp;sp=01ecef952d8de099d70825ff251cc05b&amp;anticache=815563">
            <a:extLst>
              <a:ext uri="{FF2B5EF4-FFF2-40B4-BE49-F238E27FC236}">
                <a16:creationId xmlns:a16="http://schemas.microsoft.com/office/drawing/2014/main" id="{612B2E27-26C7-46FF-9552-FCAB66788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811" y="-186783"/>
            <a:ext cx="3238384" cy="145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60364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64D8257-CE51-4D40-8D75-9BF06C3B9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Robot"/>
              </a:rPr>
              <a:t>Conclusion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E6568E-1AB6-40F6-8B22-3955EEBAA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5286BC4-E43A-44FD-B12C-ECD6F34EBC32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36465251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Quick </a:t>
            </a:r>
            <a:r>
              <a:rPr lang="nl-NL" err="1"/>
              <a:t>Recap</a:t>
            </a:r>
            <a:r>
              <a:rPr lang="nl-NL"/>
              <a:t> – </a:t>
            </a:r>
            <a:r>
              <a:rPr lang="nl-NL" err="1"/>
              <a:t>What</a:t>
            </a:r>
            <a:r>
              <a:rPr lang="nl-NL"/>
              <a:t> is </a:t>
            </a:r>
            <a:r>
              <a:rPr lang="nl-NL" err="1"/>
              <a:t>GraalVM</a:t>
            </a:r>
            <a:r>
              <a:rPr lang="nl-NL"/>
              <a:t>?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60499"/>
            <a:ext cx="7039814" cy="3780000"/>
          </a:xfrm>
        </p:spPr>
        <p:txBody>
          <a:bodyPr/>
          <a:lstStyle/>
          <a:p>
            <a:r>
              <a:rPr lang="en-US" dirty="0"/>
              <a:t>Thomas </a:t>
            </a:r>
            <a:r>
              <a:rPr lang="en-US" dirty="0" err="1"/>
              <a:t>Wuerthinger</a:t>
            </a:r>
            <a:r>
              <a:rPr lang="en-US" dirty="0"/>
              <a:t>: “a new virtual machine that is trying to execute many languages faster”</a:t>
            </a:r>
          </a:p>
          <a:p>
            <a:r>
              <a:rPr lang="en-US" dirty="0"/>
              <a:t>JIT Foundation for the Long Term Evolution of </a:t>
            </a:r>
            <a:r>
              <a:rPr lang="en-US" dirty="0" err="1"/>
              <a:t>HotSpot</a:t>
            </a:r>
            <a:r>
              <a:rPr lang="en-US" dirty="0"/>
              <a:t> JVM</a:t>
            </a:r>
          </a:p>
          <a:p>
            <a:pPr lvl="1"/>
            <a:r>
              <a:rPr lang="en-US" dirty="0"/>
              <a:t>Stable, observable, manageable and maintainable JVM with optimizations for modern Java and JVM language patterns</a:t>
            </a:r>
          </a:p>
          <a:p>
            <a:r>
              <a:rPr lang="en-US" dirty="0"/>
              <a:t>Serverless Java</a:t>
            </a:r>
          </a:p>
          <a:p>
            <a:pPr lvl="1"/>
            <a:r>
              <a:rPr lang="en-US" dirty="0"/>
              <a:t>Small footprint, rapid startup time, simple &amp; small run time</a:t>
            </a:r>
          </a:p>
          <a:p>
            <a:r>
              <a:rPr lang="en-US" dirty="0"/>
              <a:t>Interoperability platform aka Polyglot VM</a:t>
            </a:r>
          </a:p>
          <a:p>
            <a:pPr lvl="1"/>
            <a:r>
              <a:rPr lang="en-US" dirty="0"/>
              <a:t>Run and interact between many languages</a:t>
            </a:r>
          </a:p>
          <a:p>
            <a:r>
              <a:rPr lang="en-US" dirty="0"/>
              <a:t>Bonus features</a:t>
            </a:r>
          </a:p>
          <a:p>
            <a:pPr lvl="1"/>
            <a:r>
              <a:rPr lang="en-US" dirty="0"/>
              <a:t>Custom DSL</a:t>
            </a:r>
          </a:p>
          <a:p>
            <a:pPr lvl="1"/>
            <a:r>
              <a:rPr lang="en-US" dirty="0"/>
              <a:t>Native interaction between C/C++ and Java</a:t>
            </a:r>
          </a:p>
          <a:p>
            <a:pPr lvl="1"/>
            <a:r>
              <a:rPr lang="en-US" dirty="0"/>
              <a:t>Polyglot Tools: Debugger (with Chrome Dev Tools), </a:t>
            </a:r>
            <a:br>
              <a:rPr lang="en-US" dirty="0"/>
            </a:br>
            <a:r>
              <a:rPr lang="en-US" dirty="0"/>
              <a:t>Profiler, </a:t>
            </a:r>
            <a:r>
              <a:rPr lang="en-US" dirty="0" err="1"/>
              <a:t>GraalVM</a:t>
            </a:r>
            <a:r>
              <a:rPr lang="en-US" dirty="0"/>
              <a:t> </a:t>
            </a:r>
            <a:r>
              <a:rPr lang="en-US" dirty="0" err="1"/>
              <a:t>VisualVM</a:t>
            </a:r>
            <a:r>
              <a:rPr lang="en-US" dirty="0"/>
              <a:t>, </a:t>
            </a:r>
            <a:r>
              <a:rPr lang="nl-NL" dirty="0" err="1"/>
              <a:t>Ideal</a:t>
            </a:r>
            <a:r>
              <a:rPr lang="nl-NL" dirty="0"/>
              <a:t> </a:t>
            </a:r>
            <a:r>
              <a:rPr lang="nl-NL" dirty="0" err="1"/>
              <a:t>Graph</a:t>
            </a:r>
            <a:r>
              <a:rPr lang="nl-NL" dirty="0"/>
              <a:t> </a:t>
            </a:r>
            <a:r>
              <a:rPr lang="nl-NL" dirty="0" err="1"/>
              <a:t>Visualizer</a:t>
            </a:r>
            <a:r>
              <a:rPr lang="nl-NL" dirty="0"/>
              <a:t>, </a:t>
            </a:r>
            <a:br>
              <a:rPr lang="nl-NL" dirty="0"/>
            </a:br>
            <a:r>
              <a:rPr lang="nl-NL" dirty="0"/>
              <a:t>Visual Studio Code extension for </a:t>
            </a:r>
            <a:r>
              <a:rPr lang="nl-NL" dirty="0" err="1"/>
              <a:t>GraalVM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0" name="Snagit_SNG847">
            <a:extLst>
              <a:ext uri="{FF2B5EF4-FFF2-40B4-BE49-F238E27FC236}">
                <a16:creationId xmlns:a16="http://schemas.microsoft.com/office/drawing/2014/main" id="{D4A39855-ED27-4B68-961B-B4DDB04FB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300" y="3293072"/>
            <a:ext cx="2753060" cy="156242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2DC0A40-B1EC-419B-8E35-3E410E7B97FB}"/>
              </a:ext>
            </a:extLst>
          </p:cNvPr>
          <p:cNvSpPr/>
          <p:nvPr/>
        </p:nvSpPr>
        <p:spPr>
          <a:xfrm>
            <a:off x="7343998" y="288000"/>
            <a:ext cx="1346996" cy="40337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9" name="Picture 2" descr="https://s14-eu5.startpage.com/cgi-bin/serveimage?url=https%3A%2F%2Fwww.graalvm.org%2Fresources%2Fimg%2Fgraalvm.png&amp;sp=01ecef952d8de099d70825ff251cc05b&amp;anticache=815563">
            <a:extLst>
              <a:ext uri="{FF2B5EF4-FFF2-40B4-BE49-F238E27FC236}">
                <a16:creationId xmlns:a16="http://schemas.microsoft.com/office/drawing/2014/main" id="{72F91C8D-6DCA-4FE9-AA61-D4FE4B773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638" y="-237095"/>
            <a:ext cx="3238384" cy="1453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6276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What’s</a:t>
            </a:r>
            <a:r>
              <a:rPr lang="nl-NL"/>
              <a:t> Next?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GraalVM</a:t>
            </a:r>
            <a:r>
              <a:rPr lang="en-US" dirty="0"/>
              <a:t> 19.3 – 19</a:t>
            </a:r>
            <a:r>
              <a:rPr lang="en-US" baseline="30000" dirty="0"/>
              <a:t>th</a:t>
            </a:r>
            <a:r>
              <a:rPr lang="en-US" dirty="0"/>
              <a:t> November 2019</a:t>
            </a:r>
          </a:p>
          <a:p>
            <a:pPr lvl="1"/>
            <a:r>
              <a:rPr lang="en-US" dirty="0"/>
              <a:t>Java 11 support!</a:t>
            </a:r>
          </a:p>
          <a:p>
            <a:r>
              <a:rPr lang="en-US" dirty="0" err="1"/>
              <a:t>GraalVM</a:t>
            </a:r>
            <a:r>
              <a:rPr lang="en-US" dirty="0"/>
              <a:t> runtime and native binary for Serverless frameworks and </a:t>
            </a:r>
            <a:r>
              <a:rPr lang="en-US" dirty="0" err="1"/>
              <a:t>FaaS</a:t>
            </a:r>
            <a:endParaRPr lang="en-US" dirty="0"/>
          </a:p>
          <a:p>
            <a:pPr lvl="1"/>
            <a:r>
              <a:rPr lang="en-US" dirty="0"/>
              <a:t>Project </a:t>
            </a:r>
            <a:r>
              <a:rPr lang="en-US" dirty="0" err="1"/>
              <a:t>Fn</a:t>
            </a:r>
            <a:r>
              <a:rPr lang="en-US" dirty="0"/>
              <a:t> provides </a:t>
            </a:r>
            <a:r>
              <a:rPr lang="en-US" dirty="0" err="1"/>
              <a:t>GraalVM</a:t>
            </a:r>
            <a:r>
              <a:rPr lang="en-US" dirty="0"/>
              <a:t> support today, native image can run on many </a:t>
            </a:r>
            <a:r>
              <a:rPr lang="en-US" dirty="0" err="1"/>
              <a:t>FaaS</a:t>
            </a:r>
            <a:endParaRPr lang="en-US" dirty="0"/>
          </a:p>
          <a:p>
            <a:r>
              <a:rPr lang="en-US" dirty="0" err="1"/>
              <a:t>GraalVM</a:t>
            </a:r>
            <a:r>
              <a:rPr lang="en-US" dirty="0"/>
              <a:t> further AOT support in many Java frameworks</a:t>
            </a:r>
          </a:p>
          <a:p>
            <a:pPr lvl="1"/>
            <a:r>
              <a:rPr lang="en-US" dirty="0"/>
              <a:t>Spring 5.3 </a:t>
            </a:r>
            <a:r>
              <a:rPr lang="en-US" dirty="0" err="1"/>
              <a:t>GraalVM</a:t>
            </a:r>
            <a:r>
              <a:rPr lang="en-US" dirty="0"/>
              <a:t> Native Image support – 1H 2020 (Initial support since 5.1)</a:t>
            </a:r>
          </a:p>
          <a:p>
            <a:r>
              <a:rPr lang="en-US" dirty="0"/>
              <a:t>Oracle Database has preview with Multi Language Engine for Stored Procedures in Python, JavaScript and more</a:t>
            </a:r>
          </a:p>
          <a:p>
            <a:r>
              <a:rPr lang="en-US" dirty="0"/>
              <a:t>Oracle WebLogic 14 plans to support </a:t>
            </a:r>
            <a:r>
              <a:rPr lang="en-US" dirty="0" err="1"/>
              <a:t>GraalVM</a:t>
            </a:r>
            <a:r>
              <a:rPr lang="en-US" dirty="0"/>
              <a:t> as its runtime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F9764C-1EDE-41F2-B6AA-6320F53D0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281" y="3611526"/>
            <a:ext cx="6576630" cy="1249788"/>
          </a:xfrm>
          <a:prstGeom prst="rect">
            <a:avLst/>
          </a:prstGeom>
        </p:spPr>
      </p:pic>
      <p:sp>
        <p:nvSpPr>
          <p:cNvPr id="10" name="Scroll: Horizontal 9">
            <a:extLst>
              <a:ext uri="{FF2B5EF4-FFF2-40B4-BE49-F238E27FC236}">
                <a16:creationId xmlns:a16="http://schemas.microsoft.com/office/drawing/2014/main" id="{AA648570-F698-4C5D-B191-EF365B82E89C}"/>
              </a:ext>
            </a:extLst>
          </p:cNvPr>
          <p:cNvSpPr/>
          <p:nvPr/>
        </p:nvSpPr>
        <p:spPr>
          <a:xfrm rot="20730054">
            <a:off x="4065729" y="2938475"/>
            <a:ext cx="2059257" cy="396000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19th November 2019</a:t>
            </a:r>
            <a:endParaRPr lang="en-NL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1BDF4AA-14BD-48B8-8FDA-A0A2C7A1A92E}"/>
              </a:ext>
            </a:extLst>
          </p:cNvPr>
          <p:cNvSpPr/>
          <p:nvPr/>
        </p:nvSpPr>
        <p:spPr>
          <a:xfrm>
            <a:off x="4120228" y="3560377"/>
            <a:ext cx="258673" cy="312234"/>
          </a:xfrm>
          <a:custGeom>
            <a:avLst/>
            <a:gdLst>
              <a:gd name="connsiteX0" fmla="*/ 28026 w 258673"/>
              <a:gd name="connsiteY0" fmla="*/ 312234 h 312234"/>
              <a:gd name="connsiteX1" fmla="*/ 20592 w 258673"/>
              <a:gd name="connsiteY1" fmla="*/ 170985 h 312234"/>
              <a:gd name="connsiteX2" fmla="*/ 258485 w 258673"/>
              <a:gd name="connsiteY2" fmla="*/ 59473 h 312234"/>
              <a:gd name="connsiteX3" fmla="*/ 65197 w 258673"/>
              <a:gd name="connsiteY3" fmla="*/ 0 h 312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673" h="312234">
                <a:moveTo>
                  <a:pt x="28026" y="312234"/>
                </a:moveTo>
                <a:cubicBezTo>
                  <a:pt x="5104" y="262673"/>
                  <a:pt x="-17818" y="213112"/>
                  <a:pt x="20592" y="170985"/>
                </a:cubicBezTo>
                <a:cubicBezTo>
                  <a:pt x="59002" y="128858"/>
                  <a:pt x="251051" y="87970"/>
                  <a:pt x="258485" y="59473"/>
                </a:cubicBezTo>
                <a:cubicBezTo>
                  <a:pt x="265919" y="30976"/>
                  <a:pt x="50329" y="54517"/>
                  <a:pt x="65197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99764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Adopting </a:t>
            </a:r>
            <a:r>
              <a:rPr lang="en-US" err="1"/>
              <a:t>GraalVM</a:t>
            </a:r>
            <a:r>
              <a:rPr lang="en-US"/>
              <a:t> in your team - your first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Start exploring </a:t>
            </a:r>
            <a:r>
              <a:rPr lang="en-US" dirty="0" err="1"/>
              <a:t>GraalVM</a:t>
            </a:r>
            <a:r>
              <a:rPr lang="en-US" dirty="0"/>
              <a:t> – download &amp; install, play and do a </a:t>
            </a:r>
            <a:r>
              <a:rPr lang="en-US" dirty="0" err="1"/>
              <a:t>PoC</a:t>
            </a:r>
            <a:endParaRPr lang="en-US" dirty="0"/>
          </a:p>
          <a:p>
            <a:pPr lvl="2"/>
            <a:r>
              <a:rPr lang="en-US" dirty="0"/>
              <a:t>Plenty of resources available (code samples, blog articles, tutorials, ..)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9" name="Snagit_SNG83C">
            <a:extLst>
              <a:ext uri="{FF2B5EF4-FFF2-40B4-BE49-F238E27FC236}">
                <a16:creationId xmlns:a16="http://schemas.microsoft.com/office/drawing/2014/main" id="{88CB0EE4-74BF-47A1-913D-7DE94B711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760" y="792000"/>
            <a:ext cx="1183515" cy="81955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E36F9FC-08C6-4265-A41D-B24618DA0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805" y="1568906"/>
            <a:ext cx="5626193" cy="32967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401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Adopting </a:t>
            </a:r>
            <a:r>
              <a:rPr lang="en-US" err="1"/>
              <a:t>GraalVM</a:t>
            </a:r>
            <a:r>
              <a:rPr lang="en-US"/>
              <a:t> in your team - your first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Start exploring </a:t>
            </a:r>
            <a:r>
              <a:rPr lang="en-US" dirty="0" err="1"/>
              <a:t>GraalVM</a:t>
            </a:r>
            <a:r>
              <a:rPr lang="en-US" dirty="0"/>
              <a:t> – download &amp; install, play and do a </a:t>
            </a:r>
            <a:r>
              <a:rPr lang="en-US" dirty="0" err="1"/>
              <a:t>PoC</a:t>
            </a:r>
            <a:endParaRPr lang="en-US" dirty="0"/>
          </a:p>
          <a:p>
            <a:pPr lvl="2"/>
            <a:r>
              <a:rPr lang="en-US" dirty="0"/>
              <a:t>Plenty of resources available (code samples, blog articles, tutorials, ..)</a:t>
            </a:r>
          </a:p>
          <a:p>
            <a:pPr lvl="1"/>
            <a:r>
              <a:rPr lang="en-US" dirty="0"/>
              <a:t>Hybrid: have some containers running </a:t>
            </a:r>
            <a:r>
              <a:rPr lang="en-US" dirty="0" err="1"/>
              <a:t>GraalVM</a:t>
            </a:r>
            <a:r>
              <a:rPr lang="en-US" dirty="0"/>
              <a:t> (for Java applications)</a:t>
            </a:r>
            <a:br>
              <a:rPr lang="en-US" dirty="0"/>
            </a:br>
            <a:r>
              <a:rPr lang="en-US" dirty="0"/>
              <a:t>instead of your traditional JVM brand</a:t>
            </a:r>
          </a:p>
          <a:p>
            <a:pPr lvl="2"/>
            <a:r>
              <a:rPr lang="en-US" dirty="0"/>
              <a:t>to try out, check if it is stable and performant and (better) manageable</a:t>
            </a:r>
          </a:p>
          <a:p>
            <a:pPr lvl="1"/>
            <a:r>
              <a:rPr lang="en-US" dirty="0"/>
              <a:t>Start leveraging polyglot</a:t>
            </a:r>
          </a:p>
          <a:p>
            <a:pPr lvl="2"/>
            <a:r>
              <a:rPr lang="en-US" dirty="0"/>
              <a:t>single runtime for different programming languages)</a:t>
            </a:r>
          </a:p>
          <a:p>
            <a:pPr lvl="2"/>
            <a:r>
              <a:rPr lang="en-US" dirty="0"/>
              <a:t>interoperability (benefit in Java from 3rd party libraries in JavaScript or Python [or vice versa] and/or make better use of the skills in your team)</a:t>
            </a:r>
          </a:p>
          <a:p>
            <a:pPr lvl="2"/>
            <a:r>
              <a:rPr lang="en-US" dirty="0"/>
              <a:t>better start creating standards and guidelines around when and how to polyglot!</a:t>
            </a:r>
          </a:p>
          <a:p>
            <a:pPr lvl="1"/>
            <a:r>
              <a:rPr lang="en-US" dirty="0"/>
              <a:t>AOT/native - use </a:t>
            </a:r>
            <a:r>
              <a:rPr lang="en-US" dirty="0" err="1"/>
              <a:t>GraalVM</a:t>
            </a:r>
            <a:r>
              <a:rPr lang="en-US" dirty="0"/>
              <a:t> to build Java applications as native executables as last step in the build process and deliver that executable instead of JAR files</a:t>
            </a:r>
          </a:p>
          <a:p>
            <a:pPr lvl="2"/>
            <a:r>
              <a:rPr lang="en-US" dirty="0"/>
              <a:t>create Java based Serverless Functions with small footprint and very quick startup</a:t>
            </a:r>
          </a:p>
          <a:p>
            <a:pPr lvl="2"/>
            <a:r>
              <a:rPr lang="en-US" dirty="0"/>
              <a:t>benefit from ultra fast and super small frameworks (</a:t>
            </a:r>
            <a:r>
              <a:rPr lang="en-US" sz="1050" dirty="0" err="1"/>
              <a:t>Quarkus</a:t>
            </a:r>
            <a:r>
              <a:rPr lang="en-US" sz="1050" dirty="0"/>
              <a:t>, </a:t>
            </a:r>
            <a:r>
              <a:rPr lang="en-US" sz="1050" dirty="0" err="1"/>
              <a:t>Helidon</a:t>
            </a:r>
            <a:r>
              <a:rPr lang="en-US" sz="1050" dirty="0"/>
              <a:t>, Micronaut, </a:t>
            </a:r>
            <a:r>
              <a:rPr lang="en-US" sz="1050" dirty="0" err="1"/>
              <a:t>Vert.x</a:t>
            </a:r>
            <a:r>
              <a:rPr lang="en-US" sz="1050" dirty="0"/>
              <a:t>, Spring, …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9" name="Snagit_SNG83C">
            <a:extLst>
              <a:ext uri="{FF2B5EF4-FFF2-40B4-BE49-F238E27FC236}">
                <a16:creationId xmlns:a16="http://schemas.microsoft.com/office/drawing/2014/main" id="{88CB0EE4-74BF-47A1-913D-7DE94B711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760" y="792000"/>
            <a:ext cx="1183515" cy="819558"/>
          </a:xfrm>
          <a:prstGeom prst="rect">
            <a:avLst/>
          </a:prstGeom>
        </p:spPr>
      </p:pic>
      <p:pic>
        <p:nvPicPr>
          <p:cNvPr id="10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D88FB894-9986-459D-827A-06CCA3087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00" y="1587375"/>
            <a:ext cx="970429" cy="54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Snagit_SNG847">
            <a:extLst>
              <a:ext uri="{FF2B5EF4-FFF2-40B4-BE49-F238E27FC236}">
                <a16:creationId xmlns:a16="http://schemas.microsoft.com/office/drawing/2014/main" id="{237CFC69-C065-4F06-9081-A3915C69A6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1474"/>
          <a:stretch/>
        </p:blipFill>
        <p:spPr>
          <a:xfrm>
            <a:off x="6525933" y="2282560"/>
            <a:ext cx="1636130" cy="54344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AEAAACE-7B38-4A7C-AB1B-3E60CC5DD862}"/>
              </a:ext>
            </a:extLst>
          </p:cNvPr>
          <p:cNvGrpSpPr/>
          <p:nvPr/>
        </p:nvGrpSpPr>
        <p:grpSpPr>
          <a:xfrm>
            <a:off x="124150" y="2685609"/>
            <a:ext cx="1433129" cy="893718"/>
            <a:chOff x="2824162" y="621413"/>
            <a:chExt cx="6241883" cy="4290632"/>
          </a:xfrm>
        </p:grpSpPr>
        <p:pic>
          <p:nvPicPr>
            <p:cNvPr id="13" name="Picture 8" descr="https://s14-eu5.startpage.com/cgi-bin/serveimage?url=https%3A%2F%2Fih1.redbubble.net%2Fimage.522669522.1575%2Fmp%2C840x830%2Cmatte%2Cf8f8f8%2Ct-pad%2C750x1000%2Cf8f8f8.u4.jpg&amp;sp=1c27b392842d980f0834389e0703f79b&amp;anticache=239557">
              <a:extLst>
                <a:ext uri="{FF2B5EF4-FFF2-40B4-BE49-F238E27FC236}">
                  <a16:creationId xmlns:a16="http://schemas.microsoft.com/office/drawing/2014/main" id="{BC0850A3-D4A2-4A45-A073-9F0798619D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5" t="13153" r="7230" b="33134"/>
            <a:stretch/>
          </p:blipFill>
          <p:spPr bwMode="auto">
            <a:xfrm>
              <a:off x="5119186" y="3989290"/>
              <a:ext cx="1087383" cy="9227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  <a:extLst>
                <a:ext uri="{FF2B5EF4-FFF2-40B4-BE49-F238E27FC236}">
                  <a16:creationId xmlns:a16="http://schemas.microsoft.com/office/drawing/2014/main" id="{8FB7DF02-7171-4408-86EF-D47D2A0268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4863" y="2118110"/>
              <a:ext cx="1428750" cy="800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https://s14-eu5.startpage.com/cgi-bin/serveimage?url=https%3A%2F%2Fupload.wikimedia.org%2Fwikipedia%2Fcommons%2F6%2F6a%2FJavaScript-logo.png&amp;sp=df047996a8801d0e4d07a066caa95a2c&amp;anticache=975239">
              <a:extLst>
                <a:ext uri="{FF2B5EF4-FFF2-40B4-BE49-F238E27FC236}">
                  <a16:creationId xmlns:a16="http://schemas.microsoft.com/office/drawing/2014/main" id="{1096F06B-D388-4554-9360-7803719145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0093" y="2238296"/>
              <a:ext cx="710923" cy="710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05C2297-4CF3-48A0-A4EA-A7A9E5EE9E39}"/>
                </a:ext>
              </a:extLst>
            </p:cNvPr>
            <p:cNvGrpSpPr/>
            <p:nvPr/>
          </p:nvGrpSpPr>
          <p:grpSpPr>
            <a:xfrm rot="20758321">
              <a:off x="7394365" y="2524625"/>
              <a:ext cx="660103" cy="565381"/>
              <a:chOff x="5457783" y="3422637"/>
              <a:chExt cx="1106568" cy="897242"/>
            </a:xfrm>
          </p:grpSpPr>
          <p:sp>
            <p:nvSpPr>
              <p:cNvPr id="47" name="Arrow: Right 46">
                <a:extLst>
                  <a:ext uri="{FF2B5EF4-FFF2-40B4-BE49-F238E27FC236}">
                    <a16:creationId xmlns:a16="http://schemas.microsoft.com/office/drawing/2014/main" id="{E97D3297-94D9-4541-A201-C99AFB6AA09D}"/>
                  </a:ext>
                </a:extLst>
              </p:cNvPr>
              <p:cNvSpPr/>
              <p:nvPr/>
            </p:nvSpPr>
            <p:spPr>
              <a:xfrm>
                <a:off x="5549257" y="3422637"/>
                <a:ext cx="1015094" cy="4460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200"/>
              </a:p>
            </p:txBody>
          </p:sp>
          <p:sp>
            <p:nvSpPr>
              <p:cNvPr id="48" name="Arrow: Right 47">
                <a:extLst>
                  <a:ext uri="{FF2B5EF4-FFF2-40B4-BE49-F238E27FC236}">
                    <a16:creationId xmlns:a16="http://schemas.microsoft.com/office/drawing/2014/main" id="{47AB3971-D042-4AB3-B8C3-94D6E5666181}"/>
                  </a:ext>
                </a:extLst>
              </p:cNvPr>
              <p:cNvSpPr/>
              <p:nvPr/>
            </p:nvSpPr>
            <p:spPr>
              <a:xfrm flipH="1">
                <a:off x="5457783" y="3873830"/>
                <a:ext cx="1015094" cy="4460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200"/>
              </a:p>
            </p:txBody>
          </p:sp>
        </p:grp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3086397-BC4A-403A-AC77-3E558CE506BF}"/>
                </a:ext>
              </a:extLst>
            </p:cNvPr>
            <p:cNvSpPr/>
            <p:nvPr/>
          </p:nvSpPr>
          <p:spPr>
            <a:xfrm>
              <a:off x="6267191" y="2351384"/>
              <a:ext cx="1076807" cy="1037313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00" err="1"/>
                <a:t>GraalVM</a:t>
              </a:r>
              <a:r>
                <a:rPr lang="nl-NL" sz="200"/>
                <a:t> Polyglot</a:t>
              </a:r>
              <a:endParaRPr lang="en-NL" sz="20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87054B4-E955-48A8-8D13-77DBE51DB1C3}"/>
                </a:ext>
              </a:extLst>
            </p:cNvPr>
            <p:cNvGrpSpPr/>
            <p:nvPr/>
          </p:nvGrpSpPr>
          <p:grpSpPr>
            <a:xfrm>
              <a:off x="5550580" y="2676040"/>
              <a:ext cx="660103" cy="565381"/>
              <a:chOff x="3091460" y="3467373"/>
              <a:chExt cx="1106568" cy="897242"/>
            </a:xfrm>
          </p:grpSpPr>
          <p:sp>
            <p:nvSpPr>
              <p:cNvPr id="45" name="Arrow: Right 44">
                <a:extLst>
                  <a:ext uri="{FF2B5EF4-FFF2-40B4-BE49-F238E27FC236}">
                    <a16:creationId xmlns:a16="http://schemas.microsoft.com/office/drawing/2014/main" id="{38ABD05D-9398-45D2-9F76-800F67023249}"/>
                  </a:ext>
                </a:extLst>
              </p:cNvPr>
              <p:cNvSpPr/>
              <p:nvPr/>
            </p:nvSpPr>
            <p:spPr>
              <a:xfrm>
                <a:off x="3182934" y="3467373"/>
                <a:ext cx="1015094" cy="4460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200"/>
              </a:p>
            </p:txBody>
          </p:sp>
          <p:sp>
            <p:nvSpPr>
              <p:cNvPr id="46" name="Arrow: Right 45">
                <a:extLst>
                  <a:ext uri="{FF2B5EF4-FFF2-40B4-BE49-F238E27FC236}">
                    <a16:creationId xmlns:a16="http://schemas.microsoft.com/office/drawing/2014/main" id="{78D455C9-10F0-47CC-83A8-A925318F86F3}"/>
                  </a:ext>
                </a:extLst>
              </p:cNvPr>
              <p:cNvSpPr/>
              <p:nvPr/>
            </p:nvSpPr>
            <p:spPr>
              <a:xfrm flipH="1">
                <a:off x="3091460" y="3918566"/>
                <a:ext cx="1015094" cy="4460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200"/>
              </a:p>
            </p:txBody>
          </p:sp>
        </p:grpSp>
        <p:pic>
          <p:nvPicPr>
            <p:cNvPr id="19" name="Picture 2" descr="https://s14-eu5.startpage.com/cgi-bin/serveimage?url=https%3A%2F%2Ffuzati.com%2Fwp-content%2Fuploads%2F2016%2F12%2FRuby-Logo.png&amp;sp=b162e3baf55d39592ffbb2b742927a03&amp;anticache=672330">
              <a:extLst>
                <a:ext uri="{FF2B5EF4-FFF2-40B4-BE49-F238E27FC236}">
                  <a16:creationId xmlns:a16="http://schemas.microsoft.com/office/drawing/2014/main" id="{D028011C-A1EF-4B02-9253-2E271F4FED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1216" y="1080827"/>
              <a:ext cx="897652" cy="624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94D9A0E-BBF8-4B84-8FAE-CFB114F5158D}"/>
                </a:ext>
              </a:extLst>
            </p:cNvPr>
            <p:cNvGrpSpPr/>
            <p:nvPr/>
          </p:nvGrpSpPr>
          <p:grpSpPr>
            <a:xfrm rot="14536893">
              <a:off x="5900469" y="1863451"/>
              <a:ext cx="697284" cy="535233"/>
              <a:chOff x="3243860" y="3619773"/>
              <a:chExt cx="1106568" cy="897242"/>
            </a:xfrm>
          </p:grpSpPr>
          <p:sp>
            <p:nvSpPr>
              <p:cNvPr id="43" name="Arrow: Right 42">
                <a:extLst>
                  <a:ext uri="{FF2B5EF4-FFF2-40B4-BE49-F238E27FC236}">
                    <a16:creationId xmlns:a16="http://schemas.microsoft.com/office/drawing/2014/main" id="{5FA9A5C4-A836-4A34-8F21-F1AC5490DCEE}"/>
                  </a:ext>
                </a:extLst>
              </p:cNvPr>
              <p:cNvSpPr/>
              <p:nvPr/>
            </p:nvSpPr>
            <p:spPr>
              <a:xfrm>
                <a:off x="3335334" y="3619773"/>
                <a:ext cx="1015094" cy="4460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200"/>
              </a:p>
            </p:txBody>
          </p:sp>
          <p:sp>
            <p:nvSpPr>
              <p:cNvPr id="44" name="Arrow: Right 43">
                <a:extLst>
                  <a:ext uri="{FF2B5EF4-FFF2-40B4-BE49-F238E27FC236}">
                    <a16:creationId xmlns:a16="http://schemas.microsoft.com/office/drawing/2014/main" id="{692E911F-6AB6-49B0-A66A-B3F8FB431E49}"/>
                  </a:ext>
                </a:extLst>
              </p:cNvPr>
              <p:cNvSpPr/>
              <p:nvPr/>
            </p:nvSpPr>
            <p:spPr>
              <a:xfrm flipH="1">
                <a:off x="3243860" y="4070966"/>
                <a:ext cx="1015094" cy="4460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200"/>
              </a:p>
            </p:txBody>
          </p:sp>
        </p:grpSp>
        <p:pic>
          <p:nvPicPr>
            <p:cNvPr id="21" name="Picture 4" descr="https://s14-eu5.startpage.com/cgi-bin/serveimage?url=https%3A%2F%2Fwww.python.org%2Fstatic%2Fcommunity_logos%2Fpython-logo-master-v3-TM.png&amp;sp=b27e193ffa0a34278f0780306b8230db&amp;anticache=751367">
              <a:extLst>
                <a:ext uri="{FF2B5EF4-FFF2-40B4-BE49-F238E27FC236}">
                  <a16:creationId xmlns:a16="http://schemas.microsoft.com/office/drawing/2014/main" id="{18B2765A-172A-405F-94F0-082C90CC04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7425" y="4088654"/>
              <a:ext cx="1730631" cy="58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75509F-0F95-4B9A-AA7E-2CB4A6F9793D}"/>
                </a:ext>
              </a:extLst>
            </p:cNvPr>
            <p:cNvGrpSpPr/>
            <p:nvPr/>
          </p:nvGrpSpPr>
          <p:grpSpPr>
            <a:xfrm rot="14630362">
              <a:off x="7007665" y="3228484"/>
              <a:ext cx="740774" cy="885524"/>
              <a:chOff x="3243860" y="3619779"/>
              <a:chExt cx="1175584" cy="1484457"/>
            </a:xfrm>
          </p:grpSpPr>
          <p:sp>
            <p:nvSpPr>
              <p:cNvPr id="40" name="Arrow: Right 39">
                <a:extLst>
                  <a:ext uri="{FF2B5EF4-FFF2-40B4-BE49-F238E27FC236}">
                    <a16:creationId xmlns:a16="http://schemas.microsoft.com/office/drawing/2014/main" id="{2CD13ED3-5FF1-402A-BF45-4DD205455292}"/>
                  </a:ext>
                </a:extLst>
              </p:cNvPr>
              <p:cNvSpPr/>
              <p:nvPr/>
            </p:nvSpPr>
            <p:spPr>
              <a:xfrm>
                <a:off x="3335333" y="3619779"/>
                <a:ext cx="1015096" cy="4460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200"/>
              </a:p>
            </p:txBody>
          </p:sp>
          <p:sp>
            <p:nvSpPr>
              <p:cNvPr id="41" name="Arrow: Right 40">
                <a:extLst>
                  <a:ext uri="{FF2B5EF4-FFF2-40B4-BE49-F238E27FC236}">
                    <a16:creationId xmlns:a16="http://schemas.microsoft.com/office/drawing/2014/main" id="{D05490CA-915B-4371-907C-0A0A8DE74901}"/>
                  </a:ext>
                </a:extLst>
              </p:cNvPr>
              <p:cNvSpPr/>
              <p:nvPr/>
            </p:nvSpPr>
            <p:spPr>
              <a:xfrm flipH="1">
                <a:off x="3243860" y="4070966"/>
                <a:ext cx="1015094" cy="4460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200"/>
              </a:p>
            </p:txBody>
          </p:sp>
          <p:sp>
            <p:nvSpPr>
              <p:cNvPr id="42" name="Arrow: Right 41">
                <a:extLst>
                  <a:ext uri="{FF2B5EF4-FFF2-40B4-BE49-F238E27FC236}">
                    <a16:creationId xmlns:a16="http://schemas.microsoft.com/office/drawing/2014/main" id="{8D217AE1-986D-4610-9AB9-053499DB4FD0}"/>
                  </a:ext>
                </a:extLst>
              </p:cNvPr>
              <p:cNvSpPr/>
              <p:nvPr/>
            </p:nvSpPr>
            <p:spPr>
              <a:xfrm rot="19830443">
                <a:off x="3404348" y="4658187"/>
                <a:ext cx="1015096" cy="4460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20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F772B28-37D6-44FB-B68B-4843D995EE0B}"/>
                </a:ext>
              </a:extLst>
            </p:cNvPr>
            <p:cNvGrpSpPr/>
            <p:nvPr/>
          </p:nvGrpSpPr>
          <p:grpSpPr>
            <a:xfrm rot="18199741">
              <a:off x="5921621" y="3537074"/>
              <a:ext cx="697284" cy="535233"/>
              <a:chOff x="3243860" y="3619773"/>
              <a:chExt cx="1106568" cy="897242"/>
            </a:xfrm>
          </p:grpSpPr>
          <p:sp>
            <p:nvSpPr>
              <p:cNvPr id="38" name="Arrow: Right 37">
                <a:extLst>
                  <a:ext uri="{FF2B5EF4-FFF2-40B4-BE49-F238E27FC236}">
                    <a16:creationId xmlns:a16="http://schemas.microsoft.com/office/drawing/2014/main" id="{E7F0CF56-CF8E-47E5-AE52-794E8C2ECE1D}"/>
                  </a:ext>
                </a:extLst>
              </p:cNvPr>
              <p:cNvSpPr/>
              <p:nvPr/>
            </p:nvSpPr>
            <p:spPr>
              <a:xfrm>
                <a:off x="3335334" y="3619773"/>
                <a:ext cx="1015094" cy="4460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200"/>
              </a:p>
            </p:txBody>
          </p:sp>
          <p:sp>
            <p:nvSpPr>
              <p:cNvPr id="39" name="Arrow: Right 38">
                <a:extLst>
                  <a:ext uri="{FF2B5EF4-FFF2-40B4-BE49-F238E27FC236}">
                    <a16:creationId xmlns:a16="http://schemas.microsoft.com/office/drawing/2014/main" id="{E33A73D3-1475-4B3A-AF90-4279D4178EF2}"/>
                  </a:ext>
                </a:extLst>
              </p:cNvPr>
              <p:cNvSpPr/>
              <p:nvPr/>
            </p:nvSpPr>
            <p:spPr>
              <a:xfrm flipH="1">
                <a:off x="3243860" y="4070966"/>
                <a:ext cx="1015094" cy="4460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200"/>
              </a:p>
            </p:txBody>
          </p:sp>
        </p:grpSp>
        <p:pic>
          <p:nvPicPr>
            <p:cNvPr id="24" name="Picture 10" descr="https://s14-eu5.startpage.com/cgi-bin/serveimage?url=https%3A%2F%2Fupload.wikimedia.org%2Fwikipedia%2Fcommons%2Fthumb%2F3%2F36%2FGroovy-logo.svg%2F1200px-Groovy-logo.svg.png&amp;sp=e2b58407face7ee6bd6693e3edea11d5&amp;anticache=429612">
              <a:extLst>
                <a:ext uri="{FF2B5EF4-FFF2-40B4-BE49-F238E27FC236}">
                  <a16:creationId xmlns:a16="http://schemas.microsoft.com/office/drawing/2014/main" id="{D9F6E6AD-8F47-4165-A1A6-0C54367AEE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7411" y="2803273"/>
              <a:ext cx="1363647" cy="680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2" descr="https://s14-eu5.startpage.com/cgi-bin/serveimage?url=https%3A%2F%2Fmiro.medium.com%2Fmax%2F480%2F1%2A6J6mPSTvA4odwJ_GxeZg-g.png&amp;sp=9c92c5c3667eeb4f5bc30edb9b447152&amp;anticache=356702">
              <a:extLst>
                <a:ext uri="{FF2B5EF4-FFF2-40B4-BE49-F238E27FC236}">
                  <a16:creationId xmlns:a16="http://schemas.microsoft.com/office/drawing/2014/main" id="{7A0F7B01-D921-4602-8F14-32DAAB6EE1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0618" y="3279412"/>
              <a:ext cx="1535151" cy="767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4" descr="https://s14-eu5.startpage.com/cgi-bin/serveimage?url=https%3A%2F%2Fupload.wikimedia.org%2Fwikipedia%2Fen%2F8%2F85%2FScala_logo.png&amp;sp=8adaa16219cc85fb2f2beb7a293d2330&amp;anticache=903441">
              <a:extLst>
                <a:ext uri="{FF2B5EF4-FFF2-40B4-BE49-F238E27FC236}">
                  <a16:creationId xmlns:a16="http://schemas.microsoft.com/office/drawing/2014/main" id="{0DABB715-CE60-4FCB-93DA-BBF110A88D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4162" y="2991412"/>
              <a:ext cx="1246084" cy="510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90A5F17B-DD1D-4030-A08E-3FE2B2AF9891}"/>
                </a:ext>
              </a:extLst>
            </p:cNvPr>
            <p:cNvSpPr/>
            <p:nvPr/>
          </p:nvSpPr>
          <p:spPr>
            <a:xfrm rot="18804361">
              <a:off x="7012927" y="2066849"/>
              <a:ext cx="605536" cy="28107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00"/>
            </a:p>
          </p:txBody>
        </p:sp>
        <p:pic>
          <p:nvPicPr>
            <p:cNvPr id="28" name="Picture 16" descr="https://s14-eu5.startpage.com/wikioimage/35e4caa3ab4a872292cb587b6e4ec893.png">
              <a:extLst>
                <a:ext uri="{FF2B5EF4-FFF2-40B4-BE49-F238E27FC236}">
                  <a16:creationId xmlns:a16="http://schemas.microsoft.com/office/drawing/2014/main" id="{96954BF6-1B08-4178-9245-08955DBEC2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5407" y="805785"/>
              <a:ext cx="454277" cy="454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8" descr="https://s14-eu5.startpage.com/cgi-bin/serveimage?url=https%3A%2F%2Fllvm.org%2Fimg%2FLLVM-Logo-Derivative-1.png&amp;sp=93a0b7ebcd9a30d5a9ab08f0f5c238e8&amp;anticache=380622">
              <a:extLst>
                <a:ext uri="{FF2B5EF4-FFF2-40B4-BE49-F238E27FC236}">
                  <a16:creationId xmlns:a16="http://schemas.microsoft.com/office/drawing/2014/main" id="{E2E73F0F-EE9D-4CD7-8415-87D8AF829A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9170" y="1473746"/>
              <a:ext cx="710923" cy="503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2" descr="https://s14-eu5.startpage.com/cgi-bin/serveimage?url=https%3A%2F%2Fencrypted-tbn0.gstatic.com%2Fimages%3Fq%3Dtbn%3AANd9GcS4Mgykegd7Wblg6dSAz8hvQD4sK0pZgs0Kt85njX3A80SBLpA&amp;sp=50e94963e01bf3e5ae78227ecb236529&amp;anticache=751384">
              <a:extLst>
                <a:ext uri="{FF2B5EF4-FFF2-40B4-BE49-F238E27FC236}">
                  <a16:creationId xmlns:a16="http://schemas.microsoft.com/office/drawing/2014/main" id="{772FC902-5BF4-4A20-A080-A3449C6F5E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3592" y="817285"/>
              <a:ext cx="575659" cy="322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0120125-6573-4F40-BC5C-76EAB7EB25D0}"/>
                </a:ext>
              </a:extLst>
            </p:cNvPr>
            <p:cNvGrpSpPr/>
            <p:nvPr/>
          </p:nvGrpSpPr>
          <p:grpSpPr>
            <a:xfrm rot="18171729">
              <a:off x="7702732" y="1307968"/>
              <a:ext cx="263795" cy="185196"/>
              <a:chOff x="5457783" y="3422637"/>
              <a:chExt cx="1106568" cy="897242"/>
            </a:xfrm>
          </p:grpSpPr>
          <p:sp>
            <p:nvSpPr>
              <p:cNvPr id="36" name="Arrow: Right 35">
                <a:extLst>
                  <a:ext uri="{FF2B5EF4-FFF2-40B4-BE49-F238E27FC236}">
                    <a16:creationId xmlns:a16="http://schemas.microsoft.com/office/drawing/2014/main" id="{D6C19332-5D2E-4CB8-8650-7037CBC8C5AD}"/>
                  </a:ext>
                </a:extLst>
              </p:cNvPr>
              <p:cNvSpPr/>
              <p:nvPr/>
            </p:nvSpPr>
            <p:spPr>
              <a:xfrm>
                <a:off x="5549257" y="3422637"/>
                <a:ext cx="1015094" cy="4460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200"/>
              </a:p>
            </p:txBody>
          </p:sp>
          <p:sp>
            <p:nvSpPr>
              <p:cNvPr id="37" name="Arrow: Right 36">
                <a:extLst>
                  <a:ext uri="{FF2B5EF4-FFF2-40B4-BE49-F238E27FC236}">
                    <a16:creationId xmlns:a16="http://schemas.microsoft.com/office/drawing/2014/main" id="{8851C0B6-B6E3-4994-8F9E-BA9901DADDA5}"/>
                  </a:ext>
                </a:extLst>
              </p:cNvPr>
              <p:cNvSpPr/>
              <p:nvPr/>
            </p:nvSpPr>
            <p:spPr>
              <a:xfrm flipH="1">
                <a:off x="5457783" y="3873830"/>
                <a:ext cx="1015094" cy="4460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20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7AE2855-3257-4443-9184-096887965F67}"/>
                </a:ext>
              </a:extLst>
            </p:cNvPr>
            <p:cNvSpPr txBox="1"/>
            <p:nvPr/>
          </p:nvSpPr>
          <p:spPr>
            <a:xfrm>
              <a:off x="7919987" y="621413"/>
              <a:ext cx="311894" cy="14776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nl-NL" sz="200"/>
                <a:t>Fortran</a:t>
              </a:r>
              <a:endParaRPr lang="en-NL" sz="200" err="1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B4D747F-655F-4AD5-8EBD-E4259159D4A9}"/>
                </a:ext>
              </a:extLst>
            </p:cNvPr>
            <p:cNvSpPr txBox="1"/>
            <p:nvPr/>
          </p:nvSpPr>
          <p:spPr>
            <a:xfrm rot="5400000">
              <a:off x="7459722" y="996088"/>
              <a:ext cx="415574" cy="11741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nl-NL" sz="200" err="1"/>
                <a:t>Haskell</a:t>
              </a:r>
              <a:endParaRPr lang="en-NL" sz="200" err="1"/>
            </a:p>
          </p:txBody>
        </p:sp>
        <p:pic>
          <p:nvPicPr>
            <p:cNvPr id="34" name="Picture 24" descr="https://s14-eu5.startpage.com/cgi-bin/serveimage?url=https:%2F%2Fnodejs.org%2Fstatic%2Fimages%2Flogos%2Fnodejs-new-pantone-black.png&amp;sp=41ff74e295d7d40368fb486501455d1a">
              <a:extLst>
                <a:ext uri="{FF2B5EF4-FFF2-40B4-BE49-F238E27FC236}">
                  <a16:creationId xmlns:a16="http://schemas.microsoft.com/office/drawing/2014/main" id="{BED803CC-D8E4-4718-956A-6F40F21558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2147" y="3483913"/>
              <a:ext cx="1093898" cy="670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0" descr="https://s14-eu5.startpage.com/cgi-bin/serveimage?url=https%3A%2F%2Fraw.githubusercontent.com%2Fisocpp%2Flogos%2Fmaster%2Fcpp_logo.png&amp;sp=34086d7e3afe334b4087302ff1830fc6&amp;anticache=879999">
              <a:extLst>
                <a:ext uri="{FF2B5EF4-FFF2-40B4-BE49-F238E27FC236}">
                  <a16:creationId xmlns:a16="http://schemas.microsoft.com/office/drawing/2014/main" id="{66B9F101-B41B-4A03-B87C-7D778B0205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3543" y="1071593"/>
              <a:ext cx="523028" cy="587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https://s14-eu5.startpage.com/cgi-bin/serveimage?url=https%3A%2F%2Fwww.nuweba.com%2Fstatic%2Fdbd05e0ffb8caaef3eb72fd54dd431e1%2Ffbe2f%2Ftravel-function3.png&amp;sp=85e965e664c9e7f5d390c86727fd7d7a&amp;anticache=425297">
            <a:extLst>
              <a:ext uri="{FF2B5EF4-FFF2-40B4-BE49-F238E27FC236}">
                <a16:creationId xmlns:a16="http://schemas.microsoft.com/office/drawing/2014/main" id="{62020D48-EF3E-43DC-BF25-6A10B836E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00" y="3955769"/>
            <a:ext cx="2492445" cy="159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10A4ECAE-09AF-423F-8244-A95FC82D7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90" y="4308270"/>
            <a:ext cx="400588" cy="22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8813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D1D86A-356D-44AD-9671-ECECC345B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914" y="288000"/>
            <a:ext cx="5907085" cy="503999"/>
          </a:xfrm>
        </p:spPr>
        <p:txBody>
          <a:bodyPr/>
          <a:lstStyle/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!</a:t>
            </a:r>
            <a:endParaRPr lang="en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BD7A91-0CAE-4967-A7F0-BD38F65BC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6914" y="900001"/>
            <a:ext cx="3027086" cy="3401999"/>
          </a:xfrm>
        </p:spPr>
        <p:txBody>
          <a:bodyPr/>
          <a:lstStyle/>
          <a:p>
            <a:endParaRPr lang="en-NL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1E881E-B1AA-460D-BFC3-08667277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6E2A3F25-281C-45C5-B4BB-61652D0B69EA}"/>
              </a:ext>
            </a:extLst>
          </p:cNvPr>
          <p:cNvSpPr txBox="1">
            <a:spLocks/>
          </p:cNvSpPr>
          <p:nvPr/>
        </p:nvSpPr>
        <p:spPr>
          <a:xfrm>
            <a:off x="278892" y="1093004"/>
            <a:ext cx="14719300" cy="482453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5000"/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b="1" dirty="0">
              <a:solidFill>
                <a:schemeClr val="bg1"/>
              </a:solidFill>
            </a:endParaRPr>
          </a:p>
        </p:txBody>
      </p:sp>
      <p:pic>
        <p:nvPicPr>
          <p:cNvPr id="7170" name="Picture 2" descr="https://s14-eu5.startpage.com/cgi-bin/serveimage?url=https%3A%2F%2Fwww.speedofsight.org%2Fwp-content%2Fuploads%2F2019%2F05%2F1-Front-1.png&amp;sp=5703c425080e0bd543cb90f053178377&amp;anticache=518723">
            <a:extLst>
              <a:ext uri="{FF2B5EF4-FFF2-40B4-BE49-F238E27FC236}">
                <a16:creationId xmlns:a16="http://schemas.microsoft.com/office/drawing/2014/main" id="{7E6CAE56-6157-4EE0-B80A-3C954DA54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914" y="1037246"/>
            <a:ext cx="2607556" cy="305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C19B50F-FB32-4B04-95F0-CD777DC7D377}"/>
              </a:ext>
            </a:extLst>
          </p:cNvPr>
          <p:cNvSpPr/>
          <p:nvPr/>
        </p:nvSpPr>
        <p:spPr>
          <a:xfrm>
            <a:off x="2435334" y="2708509"/>
            <a:ext cx="283621" cy="173236"/>
          </a:xfrm>
          <a:custGeom>
            <a:avLst/>
            <a:gdLst>
              <a:gd name="connsiteX0" fmla="*/ 34239 w 283621"/>
              <a:gd name="connsiteY0" fmla="*/ 13909 h 173236"/>
              <a:gd name="connsiteX1" fmla="*/ 34239 w 283621"/>
              <a:gd name="connsiteY1" fmla="*/ 13909 h 173236"/>
              <a:gd name="connsiteX2" fmla="*/ 3066 w 283621"/>
              <a:gd name="connsiteY2" fmla="*/ 17373 h 173236"/>
              <a:gd name="connsiteX3" fmla="*/ 6530 w 283621"/>
              <a:gd name="connsiteY3" fmla="*/ 72791 h 173236"/>
              <a:gd name="connsiteX4" fmla="*/ 9993 w 283621"/>
              <a:gd name="connsiteY4" fmla="*/ 90109 h 173236"/>
              <a:gd name="connsiteX5" fmla="*/ 16921 w 283621"/>
              <a:gd name="connsiteY5" fmla="*/ 100500 h 173236"/>
              <a:gd name="connsiteX6" fmla="*/ 23848 w 283621"/>
              <a:gd name="connsiteY6" fmla="*/ 124746 h 173236"/>
              <a:gd name="connsiteX7" fmla="*/ 27311 w 283621"/>
              <a:gd name="connsiteY7" fmla="*/ 155918 h 173236"/>
              <a:gd name="connsiteX8" fmla="*/ 37702 w 283621"/>
              <a:gd name="connsiteY8" fmla="*/ 162846 h 173236"/>
              <a:gd name="connsiteX9" fmla="*/ 72339 w 283621"/>
              <a:gd name="connsiteY9" fmla="*/ 173236 h 173236"/>
              <a:gd name="connsiteX10" fmla="*/ 262839 w 283621"/>
              <a:gd name="connsiteY10" fmla="*/ 169773 h 173236"/>
              <a:gd name="connsiteX11" fmla="*/ 269766 w 283621"/>
              <a:gd name="connsiteY11" fmla="*/ 159382 h 173236"/>
              <a:gd name="connsiteX12" fmla="*/ 276693 w 283621"/>
              <a:gd name="connsiteY12" fmla="*/ 138600 h 173236"/>
              <a:gd name="connsiteX13" fmla="*/ 280157 w 283621"/>
              <a:gd name="connsiteY13" fmla="*/ 128209 h 173236"/>
              <a:gd name="connsiteX14" fmla="*/ 283621 w 283621"/>
              <a:gd name="connsiteY14" fmla="*/ 117818 h 173236"/>
              <a:gd name="connsiteX15" fmla="*/ 280157 w 283621"/>
              <a:gd name="connsiteY15" fmla="*/ 90109 h 173236"/>
              <a:gd name="connsiteX16" fmla="*/ 269766 w 283621"/>
              <a:gd name="connsiteY16" fmla="*/ 83182 h 173236"/>
              <a:gd name="connsiteX17" fmla="*/ 259375 w 283621"/>
              <a:gd name="connsiteY17" fmla="*/ 79718 h 173236"/>
              <a:gd name="connsiteX18" fmla="*/ 217811 w 283621"/>
              <a:gd name="connsiteY18" fmla="*/ 72791 h 173236"/>
              <a:gd name="connsiteX19" fmla="*/ 200493 w 283621"/>
              <a:gd name="connsiteY19" fmla="*/ 58936 h 173236"/>
              <a:gd name="connsiteX20" fmla="*/ 190102 w 283621"/>
              <a:gd name="connsiteY20" fmla="*/ 52009 h 173236"/>
              <a:gd name="connsiteX21" fmla="*/ 186639 w 283621"/>
              <a:gd name="connsiteY21" fmla="*/ 41618 h 173236"/>
              <a:gd name="connsiteX22" fmla="*/ 183175 w 283621"/>
              <a:gd name="connsiteY22" fmla="*/ 6982 h 173236"/>
              <a:gd name="connsiteX23" fmla="*/ 162393 w 283621"/>
              <a:gd name="connsiteY23" fmla="*/ 3518 h 173236"/>
              <a:gd name="connsiteX24" fmla="*/ 145075 w 283621"/>
              <a:gd name="connsiteY24" fmla="*/ 55 h 173236"/>
              <a:gd name="connsiteX25" fmla="*/ 34239 w 283621"/>
              <a:gd name="connsiteY25" fmla="*/ 13909 h 17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83621" h="173236">
                <a:moveTo>
                  <a:pt x="34239" y="13909"/>
                </a:moveTo>
                <a:lnTo>
                  <a:pt x="34239" y="13909"/>
                </a:lnTo>
                <a:cubicBezTo>
                  <a:pt x="23848" y="15064"/>
                  <a:pt x="7518" y="7913"/>
                  <a:pt x="3066" y="17373"/>
                </a:cubicBezTo>
                <a:cubicBezTo>
                  <a:pt x="-4815" y="34120"/>
                  <a:pt x="4775" y="54366"/>
                  <a:pt x="6530" y="72791"/>
                </a:cubicBezTo>
                <a:cubicBezTo>
                  <a:pt x="7088" y="78651"/>
                  <a:pt x="7926" y="84597"/>
                  <a:pt x="9993" y="90109"/>
                </a:cubicBezTo>
                <a:cubicBezTo>
                  <a:pt x="11455" y="94007"/>
                  <a:pt x="14612" y="97036"/>
                  <a:pt x="16921" y="100500"/>
                </a:cubicBezTo>
                <a:cubicBezTo>
                  <a:pt x="19506" y="108256"/>
                  <a:pt x="22606" y="116674"/>
                  <a:pt x="23848" y="124746"/>
                </a:cubicBezTo>
                <a:cubicBezTo>
                  <a:pt x="25438" y="135079"/>
                  <a:pt x="23738" y="146093"/>
                  <a:pt x="27311" y="155918"/>
                </a:cubicBezTo>
                <a:cubicBezTo>
                  <a:pt x="28734" y="159830"/>
                  <a:pt x="33898" y="161155"/>
                  <a:pt x="37702" y="162846"/>
                </a:cubicBezTo>
                <a:cubicBezTo>
                  <a:pt x="48545" y="167665"/>
                  <a:pt x="60823" y="170358"/>
                  <a:pt x="72339" y="173236"/>
                </a:cubicBezTo>
                <a:cubicBezTo>
                  <a:pt x="135839" y="172082"/>
                  <a:pt x="199484" y="174219"/>
                  <a:pt x="262839" y="169773"/>
                </a:cubicBezTo>
                <a:cubicBezTo>
                  <a:pt x="266992" y="169482"/>
                  <a:pt x="268075" y="163186"/>
                  <a:pt x="269766" y="159382"/>
                </a:cubicBezTo>
                <a:cubicBezTo>
                  <a:pt x="272732" y="152709"/>
                  <a:pt x="274384" y="145527"/>
                  <a:pt x="276693" y="138600"/>
                </a:cubicBezTo>
                <a:lnTo>
                  <a:pt x="280157" y="128209"/>
                </a:lnTo>
                <a:lnTo>
                  <a:pt x="283621" y="117818"/>
                </a:lnTo>
                <a:cubicBezTo>
                  <a:pt x="282466" y="108582"/>
                  <a:pt x="283614" y="98751"/>
                  <a:pt x="280157" y="90109"/>
                </a:cubicBezTo>
                <a:cubicBezTo>
                  <a:pt x="278611" y="86244"/>
                  <a:pt x="273489" y="85044"/>
                  <a:pt x="269766" y="83182"/>
                </a:cubicBezTo>
                <a:cubicBezTo>
                  <a:pt x="266500" y="81549"/>
                  <a:pt x="262886" y="80721"/>
                  <a:pt x="259375" y="79718"/>
                </a:cubicBezTo>
                <a:cubicBezTo>
                  <a:pt x="241581" y="74634"/>
                  <a:pt x="240290" y="75601"/>
                  <a:pt x="217811" y="72791"/>
                </a:cubicBezTo>
                <a:cubicBezTo>
                  <a:pt x="185824" y="51466"/>
                  <a:pt x="225177" y="78683"/>
                  <a:pt x="200493" y="58936"/>
                </a:cubicBezTo>
                <a:cubicBezTo>
                  <a:pt x="197242" y="56336"/>
                  <a:pt x="193566" y="54318"/>
                  <a:pt x="190102" y="52009"/>
                </a:cubicBezTo>
                <a:cubicBezTo>
                  <a:pt x="188948" y="48545"/>
                  <a:pt x="187194" y="45227"/>
                  <a:pt x="186639" y="41618"/>
                </a:cubicBezTo>
                <a:cubicBezTo>
                  <a:pt x="184875" y="30150"/>
                  <a:pt x="189404" y="16771"/>
                  <a:pt x="183175" y="6982"/>
                </a:cubicBezTo>
                <a:cubicBezTo>
                  <a:pt x="179405" y="1057"/>
                  <a:pt x="169303" y="4774"/>
                  <a:pt x="162393" y="3518"/>
                </a:cubicBezTo>
                <a:cubicBezTo>
                  <a:pt x="156601" y="2465"/>
                  <a:pt x="150960" y="223"/>
                  <a:pt x="145075" y="55"/>
                </a:cubicBezTo>
                <a:cubicBezTo>
                  <a:pt x="110453" y="-934"/>
                  <a:pt x="52712" y="11600"/>
                  <a:pt x="34239" y="1390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6" name="Picture 2" descr="https://s14-eu5.startpage.com/cgi-bin/serveimage?url=https%3A%2F%2Fwww.graalvm.org%2Fresources%2Fimg%2Fgraalvm.png&amp;sp=01ecef952d8de099d70825ff251cc05b&amp;anticache=815563">
            <a:extLst>
              <a:ext uri="{FF2B5EF4-FFF2-40B4-BE49-F238E27FC236}">
                <a16:creationId xmlns:a16="http://schemas.microsoft.com/office/drawing/2014/main" id="{7ECAFA97-38B7-4550-8343-C36B219A3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728" y="2571750"/>
            <a:ext cx="1140125" cy="51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67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10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5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g622123aab7_0_4"/>
          <p:cNvPicPr preferRelativeResize="0"/>
          <p:nvPr/>
        </p:nvPicPr>
        <p:blipFill rotWithShape="1">
          <a:blip r:embed="rId3">
            <a:alphaModFix/>
          </a:blip>
          <a:srcRect l="1690" t="12958" b="10996"/>
          <a:stretch/>
        </p:blipFill>
        <p:spPr>
          <a:xfrm>
            <a:off x="-17583" y="1093297"/>
            <a:ext cx="8047382" cy="337266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g622123aab7_0_4"/>
          <p:cNvSpPr txBox="1"/>
          <p:nvPr/>
        </p:nvSpPr>
        <p:spPr>
          <a:xfrm>
            <a:off x="1405799" y="288000"/>
            <a:ext cx="66240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800" b="1" err="1">
                <a:solidFill>
                  <a:srgbClr val="E63232"/>
                </a:solidFill>
                <a:latin typeface="Robot"/>
              </a:rPr>
              <a:t>What</a:t>
            </a:r>
            <a:r>
              <a:rPr lang="nl-NL" sz="1800" b="1">
                <a:solidFill>
                  <a:srgbClr val="E63232"/>
                </a:solidFill>
                <a:latin typeface="Robot"/>
              </a:rPr>
              <a:t> is </a:t>
            </a:r>
            <a:r>
              <a:rPr lang="nl-NL" sz="1800" b="1" err="1">
                <a:solidFill>
                  <a:srgbClr val="E63232"/>
                </a:solidFill>
                <a:latin typeface="Robot"/>
              </a:rPr>
              <a:t>GraalVM</a:t>
            </a:r>
            <a:r>
              <a:rPr lang="nl-NL" sz="1800" b="1">
                <a:solidFill>
                  <a:srgbClr val="E63232"/>
                </a:solidFill>
                <a:latin typeface="Robot"/>
              </a:rPr>
              <a:t>?</a:t>
            </a:r>
            <a:endParaRPr lang="en-US" sz="1800" b="1">
              <a:solidFill>
                <a:srgbClr val="E63232"/>
              </a:solidFill>
              <a:latin typeface="Robo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9F0C71-411A-4259-BA02-A656E1D11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FD11AF-3969-4BBD-8578-7A64F4160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75A74D-C4CD-42A5-B51C-F0148D07C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E0A9A75-EAC5-4C28-8482-91DA3B7B68C0}"/>
              </a:ext>
            </a:extLst>
          </p:cNvPr>
          <p:cNvSpPr/>
          <p:nvPr/>
        </p:nvSpPr>
        <p:spPr>
          <a:xfrm>
            <a:off x="7868958" y="2636798"/>
            <a:ext cx="1140818" cy="5677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Native Image </a:t>
            </a:r>
            <a:endParaRPr lang="en-NL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88E0321-2038-4C4A-BB1B-55E67265C2C1}"/>
              </a:ext>
            </a:extLst>
          </p:cNvPr>
          <p:cNvSpPr/>
          <p:nvPr/>
        </p:nvSpPr>
        <p:spPr>
          <a:xfrm>
            <a:off x="7868958" y="1862357"/>
            <a:ext cx="1140818" cy="5677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/>
              <a:t>Custom</a:t>
            </a:r>
            <a:r>
              <a:rPr lang="nl-NL" dirty="0"/>
              <a:t> DSL</a:t>
            </a:r>
            <a:endParaRPr lang="en-NL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BC0C8CD-8E54-4466-918A-0BBF59C1E823}"/>
              </a:ext>
            </a:extLst>
          </p:cNvPr>
          <p:cNvSpPr/>
          <p:nvPr/>
        </p:nvSpPr>
        <p:spPr>
          <a:xfrm>
            <a:off x="7868958" y="3458394"/>
            <a:ext cx="1140818" cy="5677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Polyglot Tools</a:t>
            </a:r>
            <a:endParaRPr lang="en-NL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FCDDF28-63E8-4D4D-AA31-78238359A098}"/>
              </a:ext>
            </a:extLst>
          </p:cNvPr>
          <p:cNvSpPr/>
          <p:nvPr/>
        </p:nvSpPr>
        <p:spPr>
          <a:xfrm>
            <a:off x="1951152" y="3977666"/>
            <a:ext cx="1146338" cy="7699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A20CFD-9860-4B7C-9841-1340C8AED970}"/>
              </a:ext>
            </a:extLst>
          </p:cNvPr>
          <p:cNvSpPr txBox="1"/>
          <p:nvPr/>
        </p:nvSpPr>
        <p:spPr>
          <a:xfrm>
            <a:off x="2422434" y="4609161"/>
            <a:ext cx="23083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900" dirty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2017</a:t>
            </a:r>
            <a:endParaRPr lang="en-NL" sz="900" dirty="0" err="1">
              <a:solidFill>
                <a:schemeClr val="lt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0862C4-BE11-4077-91DB-2D906259EE22}"/>
              </a:ext>
            </a:extLst>
          </p:cNvPr>
          <p:cNvSpPr/>
          <p:nvPr/>
        </p:nvSpPr>
        <p:spPr>
          <a:xfrm>
            <a:off x="602086" y="2733813"/>
            <a:ext cx="1894690" cy="11359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2CC3F1-F684-4520-A70A-A8455583A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latin typeface="Robot"/>
              </a:rPr>
              <a:t>Some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history</a:t>
            </a:r>
            <a:r>
              <a:rPr lang="nl-NL" dirty="0">
                <a:latin typeface="Robot"/>
              </a:rPr>
              <a:t> on </a:t>
            </a:r>
            <a:r>
              <a:rPr lang="nl-NL" dirty="0" err="1">
                <a:latin typeface="Robot"/>
              </a:rPr>
              <a:t>GraalVM</a:t>
            </a:r>
            <a:endParaRPr lang="nl-NL" dirty="0">
              <a:latin typeface="Robo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438FD-0E02-4258-95BD-ED5EDB37F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816D08-4737-4BE3-8B06-20C0F60E4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Developer MeetUp: Getting Started with GraalVM Polyglot Programming</a:t>
            </a:r>
            <a:endParaRPr kumimoji="0" lang="nl-NL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FD50E1-4927-4B8E-A382-A1128DA79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048" y="2733814"/>
            <a:ext cx="5939883" cy="113594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16A45C-9C44-43C5-9983-8C6AE84ACAEC}"/>
              </a:ext>
            </a:extLst>
          </p:cNvPr>
          <p:cNvSpPr/>
          <p:nvPr/>
        </p:nvSpPr>
        <p:spPr>
          <a:xfrm>
            <a:off x="796157" y="2855968"/>
            <a:ext cx="1492463" cy="721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>
                <a:latin typeface="Calibri" panose="020F0502020204030204" pitchFamily="34" charset="0"/>
                <a:cs typeface="Calibri" panose="020F0502020204030204" pitchFamily="34" charset="0"/>
              </a:rPr>
              <a:t>Project </a:t>
            </a:r>
            <a:r>
              <a:rPr lang="nl-NL" sz="1050" dirty="0" err="1">
                <a:latin typeface="Calibri" panose="020F0502020204030204" pitchFamily="34" charset="0"/>
                <a:cs typeface="Calibri" panose="020F0502020204030204" pitchFamily="34" charset="0"/>
              </a:rPr>
              <a:t>spun</a:t>
            </a:r>
            <a:r>
              <a:rPr lang="nl-NL" sz="1050" dirty="0">
                <a:latin typeface="Calibri" panose="020F0502020204030204" pitchFamily="34" charset="0"/>
                <a:cs typeface="Calibri" panose="020F0502020204030204" pitchFamily="34" charset="0"/>
              </a:rPr>
              <a:t> off </a:t>
            </a:r>
            <a:r>
              <a:rPr lang="nl-NL" sz="1050" dirty="0" err="1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nl-NL" sz="1050" dirty="0">
                <a:latin typeface="Calibri" panose="020F0502020204030204" pitchFamily="34" charset="0"/>
                <a:cs typeface="Calibri" panose="020F0502020204030204" pitchFamily="34" charset="0"/>
              </a:rPr>
              <a:t> Maxine VM</a:t>
            </a:r>
            <a:endParaRPr lang="en-NL" sz="10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6E41D5-9E45-41C9-B3CD-2B49089327D4}"/>
              </a:ext>
            </a:extLst>
          </p:cNvPr>
          <p:cNvSpPr txBox="1"/>
          <p:nvPr/>
        </p:nvSpPr>
        <p:spPr>
          <a:xfrm>
            <a:off x="1356048" y="3638261"/>
            <a:ext cx="23083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900" dirty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2012</a:t>
            </a:r>
            <a:endParaRPr lang="en-NL" sz="900" dirty="0" err="1">
              <a:solidFill>
                <a:schemeClr val="lt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95A2AC6-F9C5-4A14-85C0-436FBA8D6D19}"/>
              </a:ext>
            </a:extLst>
          </p:cNvPr>
          <p:cNvSpPr/>
          <p:nvPr/>
        </p:nvSpPr>
        <p:spPr>
          <a:xfrm>
            <a:off x="2422434" y="2922875"/>
            <a:ext cx="438614" cy="5575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82C81BE9-A7F4-464D-9BEB-2030EC6A1A20}"/>
              </a:ext>
            </a:extLst>
          </p:cNvPr>
          <p:cNvSpPr/>
          <p:nvPr/>
        </p:nvSpPr>
        <p:spPr>
          <a:xfrm>
            <a:off x="321468" y="1891543"/>
            <a:ext cx="3663233" cy="630746"/>
          </a:xfrm>
          <a:prstGeom prst="wedgeRectCallout">
            <a:avLst>
              <a:gd name="adj1" fmla="val -16662"/>
              <a:gd name="adj2" fmla="val 12261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Proof of Concept: </a:t>
            </a:r>
            <a:r>
              <a:rPr lang="en-US" sz="1050" dirty="0"/>
              <a:t>a compiler written in Java (with all its software engineering advantages) could generate highly optimized code without compromising on compile times</a:t>
            </a:r>
            <a:endParaRPr lang="en-NL" sz="1050" dirty="0"/>
          </a:p>
        </p:txBody>
      </p:sp>
      <p:pic>
        <p:nvPicPr>
          <p:cNvPr id="1026" name="Picture 2" descr="https://s14-eu5.startpage.com/cgi-bin/serveimage?url=https:%2F%2Fmedia.licdn.com%2Fdms%2Fimage%2FC4D0BAQGeK6HI30Boog%2Fcompany-logo_200_200%2F0%3Fe%3D2159024400%26v%3Dbeta%26t%3D9-lulQj-s0Q1NcsYZgcCzVWgABzFKg2Lx8xRJ6gncJc&amp;sp=71c0fba2a0d9da0de3c67e82685e4613">
            <a:extLst>
              <a:ext uri="{FF2B5EF4-FFF2-40B4-BE49-F238E27FC236}">
                <a16:creationId xmlns:a16="http://schemas.microsoft.com/office/drawing/2014/main" id="{7BF4358A-7FC9-42CC-A32D-CAD464A8B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446" y="258861"/>
            <a:ext cx="19050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14-eu5.startpage.com/cgi-bin/serveimage?url=https%3A%2F%2Fencrypted-tbn0.gstatic.com%2Fimages%3Fq%3Dtbn%3AANd9GcTeDOiK4mlMLaVKBtga18Vk6o3VokEHh0JPkh4KeXGe66TJbGr6fQ%26s&amp;sp=0ef76734cdd56426d1439c9ee819dda2&amp;anticache=894871">
            <a:extLst>
              <a:ext uri="{FF2B5EF4-FFF2-40B4-BE49-F238E27FC236}">
                <a16:creationId xmlns:a16="http://schemas.microsoft.com/office/drawing/2014/main" id="{91992C9C-CA00-4E1D-9E22-68BD6FAF6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785" y="4055490"/>
            <a:ext cx="662263" cy="53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38402EF-F54F-4700-ABF8-E91B9DCBCF04}"/>
              </a:ext>
            </a:extLst>
          </p:cNvPr>
          <p:cNvSpPr/>
          <p:nvPr/>
        </p:nvSpPr>
        <p:spPr>
          <a:xfrm>
            <a:off x="4578616" y="3977666"/>
            <a:ext cx="1146338" cy="7699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A2A47E-323E-4143-AA2C-272CAFBD0B66}"/>
              </a:ext>
            </a:extLst>
          </p:cNvPr>
          <p:cNvSpPr txBox="1"/>
          <p:nvPr/>
        </p:nvSpPr>
        <p:spPr>
          <a:xfrm>
            <a:off x="5049898" y="4609161"/>
            <a:ext cx="23083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900" dirty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2019</a:t>
            </a:r>
            <a:endParaRPr lang="en-NL" sz="900" dirty="0" err="1">
              <a:solidFill>
                <a:schemeClr val="lt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0464D399-4076-43B5-97AA-BBA1ED017909}"/>
              </a:ext>
            </a:extLst>
          </p:cNvPr>
          <p:cNvSpPr/>
          <p:nvPr/>
        </p:nvSpPr>
        <p:spPr>
          <a:xfrm>
            <a:off x="5739321" y="4199551"/>
            <a:ext cx="2632892" cy="630746"/>
          </a:xfrm>
          <a:prstGeom prst="wedgeRectCallout">
            <a:avLst>
              <a:gd name="adj1" fmla="val -67843"/>
              <a:gd name="adj2" fmla="val -1039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Dutch National </a:t>
            </a:r>
            <a:r>
              <a:rPr lang="nl-NL" sz="1050" dirty="0" err="1"/>
              <a:t>Police</a:t>
            </a:r>
            <a:r>
              <a:rPr lang="nl-NL" sz="1050" dirty="0"/>
              <a:t> </a:t>
            </a:r>
            <a:r>
              <a:rPr lang="nl-NL" sz="1050" dirty="0" err="1"/>
              <a:t>adopted</a:t>
            </a:r>
            <a:r>
              <a:rPr lang="nl-NL" sz="1050" dirty="0"/>
              <a:t> </a:t>
            </a:r>
            <a:r>
              <a:rPr lang="nl-NL" sz="1050" dirty="0" err="1"/>
              <a:t>GraalVM</a:t>
            </a:r>
            <a:r>
              <a:rPr lang="nl-NL" sz="1050" dirty="0"/>
              <a:t> </a:t>
            </a:r>
            <a:r>
              <a:rPr lang="nl-NL" sz="1050" dirty="0" err="1"/>
              <a:t>and</a:t>
            </a:r>
            <a:r>
              <a:rPr lang="nl-NL" sz="1050" dirty="0"/>
              <a:t> </a:t>
            </a:r>
            <a:r>
              <a:rPr lang="nl-NL" sz="1050" dirty="0" err="1"/>
              <a:t>FastR</a:t>
            </a:r>
            <a:r>
              <a:rPr lang="nl-NL" sz="1050" dirty="0"/>
              <a:t> for Scala </a:t>
            </a:r>
            <a:r>
              <a:rPr lang="nl-NL" sz="1050" dirty="0">
                <a:sym typeface="Wingdings" panose="05000000000000000000" pitchFamily="2" charset="2"/>
              </a:rPr>
              <a:t> R Data </a:t>
            </a:r>
            <a:r>
              <a:rPr lang="nl-NL" sz="1050" dirty="0" err="1">
                <a:sym typeface="Wingdings" panose="05000000000000000000" pitchFamily="2" charset="2"/>
              </a:rPr>
              <a:t>Science</a:t>
            </a:r>
            <a:r>
              <a:rPr lang="nl-NL" sz="1050" dirty="0">
                <a:sym typeface="Wingdings" panose="05000000000000000000" pitchFamily="2" charset="2"/>
              </a:rPr>
              <a:t> </a:t>
            </a:r>
            <a:r>
              <a:rPr lang="nl-NL" sz="1050" dirty="0" err="1">
                <a:sym typeface="Wingdings" panose="05000000000000000000" pitchFamily="2" charset="2"/>
              </a:rPr>
              <a:t>projects</a:t>
            </a:r>
            <a:r>
              <a:rPr lang="nl-NL" sz="1050" dirty="0">
                <a:sym typeface="Wingdings" panose="05000000000000000000" pitchFamily="2" charset="2"/>
              </a:rPr>
              <a:t> (as </a:t>
            </a:r>
            <a:r>
              <a:rPr lang="nl-NL" sz="1050" dirty="0" err="1">
                <a:sym typeface="Wingdings" panose="05000000000000000000" pitchFamily="2" charset="2"/>
              </a:rPr>
              <a:t>presented</a:t>
            </a:r>
            <a:r>
              <a:rPr lang="nl-NL" sz="1050" dirty="0">
                <a:sym typeface="Wingdings" panose="05000000000000000000" pitchFamily="2" charset="2"/>
              </a:rPr>
              <a:t> on </a:t>
            </a:r>
            <a:r>
              <a:rPr lang="nl-NL" sz="1050" dirty="0" err="1">
                <a:sym typeface="Wingdings" panose="05000000000000000000" pitchFamily="2" charset="2"/>
              </a:rPr>
              <a:t>JFall</a:t>
            </a:r>
            <a:r>
              <a:rPr lang="nl-NL" sz="1050" dirty="0">
                <a:sym typeface="Wingdings" panose="05000000000000000000" pitchFamily="2" charset="2"/>
              </a:rPr>
              <a:t> 2019)</a:t>
            </a:r>
            <a:endParaRPr lang="en-NL" sz="1050" dirty="0"/>
          </a:p>
        </p:txBody>
      </p:sp>
      <p:pic>
        <p:nvPicPr>
          <p:cNvPr id="24" name="Picture 2" descr="https://s14-eu5.startpage.com/cgi-bin/serveimage?url=https%3A%2F%2Fencrypted-tbn0.gstatic.com%2Fimages%3Fq%3Dtbn%3AANd9GcQMs2hMdGXANBIyF1DotY92f3T_ovM2AsZzqNsllnKW-KrFeQNL%26s&amp;sp=6e4d7ed514710be55ee7fd847bc4c182&amp;anticache=205260">
            <a:extLst>
              <a:ext uri="{FF2B5EF4-FFF2-40B4-BE49-F238E27FC236}">
                <a16:creationId xmlns:a16="http://schemas.microsoft.com/office/drawing/2014/main" id="{21B84B7A-144F-4292-9857-29FFE4BC6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660" y="4081288"/>
            <a:ext cx="692547" cy="46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6E772C4B-57C8-487A-8B33-CCB5F72ADA8D}"/>
              </a:ext>
            </a:extLst>
          </p:cNvPr>
          <p:cNvSpPr/>
          <p:nvPr/>
        </p:nvSpPr>
        <p:spPr>
          <a:xfrm>
            <a:off x="200394" y="3930943"/>
            <a:ext cx="1696215" cy="960535"/>
          </a:xfrm>
          <a:prstGeom prst="wedgeRectCallout">
            <a:avLst>
              <a:gd name="adj1" fmla="val 80203"/>
              <a:gd name="adj2" fmla="val -175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Twitter </a:t>
            </a:r>
            <a:r>
              <a:rPr lang="nl-NL" sz="1050" dirty="0" err="1"/>
              <a:t>started</a:t>
            </a:r>
            <a:r>
              <a:rPr lang="nl-NL" sz="1050" dirty="0"/>
              <a:t> </a:t>
            </a:r>
            <a:r>
              <a:rPr lang="nl-NL" sz="1050" dirty="0" err="1"/>
              <a:t>to</a:t>
            </a:r>
            <a:r>
              <a:rPr lang="nl-NL" sz="1050" dirty="0"/>
              <a:t> run </a:t>
            </a:r>
            <a:r>
              <a:rPr lang="nl-NL" sz="1050" dirty="0" err="1"/>
              <a:t>its</a:t>
            </a:r>
            <a:r>
              <a:rPr lang="nl-NL" sz="1050" dirty="0"/>
              <a:t> </a:t>
            </a:r>
            <a:r>
              <a:rPr lang="nl-NL" sz="1050" dirty="0" err="1"/>
              <a:t>many</a:t>
            </a:r>
            <a:r>
              <a:rPr lang="nl-NL" sz="1050" dirty="0"/>
              <a:t> Scala </a:t>
            </a:r>
            <a:r>
              <a:rPr lang="nl-NL" sz="1050" dirty="0" err="1"/>
              <a:t>applications</a:t>
            </a:r>
            <a:r>
              <a:rPr lang="nl-NL" sz="1050" dirty="0"/>
              <a:t> on </a:t>
            </a:r>
            <a:r>
              <a:rPr lang="nl-NL" sz="1050" dirty="0" err="1"/>
              <a:t>the</a:t>
            </a:r>
            <a:r>
              <a:rPr lang="nl-NL" sz="1050" dirty="0"/>
              <a:t> </a:t>
            </a:r>
            <a:r>
              <a:rPr lang="nl-NL" sz="1050" dirty="0" err="1"/>
              <a:t>GraalVM</a:t>
            </a:r>
            <a:r>
              <a:rPr lang="nl-NL" sz="1050" dirty="0"/>
              <a:t> JIT Compiler </a:t>
            </a:r>
            <a:r>
              <a:rPr lang="nl-NL" sz="1050" dirty="0" err="1"/>
              <a:t>to</a:t>
            </a:r>
            <a:r>
              <a:rPr lang="nl-NL" sz="1050" dirty="0"/>
              <a:t> save money </a:t>
            </a:r>
            <a:r>
              <a:rPr lang="nl-NL" sz="1050" dirty="0" err="1"/>
              <a:t>and</a:t>
            </a:r>
            <a:r>
              <a:rPr lang="nl-NL" sz="1050" dirty="0"/>
              <a:t> CPU </a:t>
            </a:r>
            <a:r>
              <a:rPr lang="nl-NL" sz="1050" dirty="0" err="1"/>
              <a:t>cycles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3723392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12" grpId="0" animBg="1"/>
      <p:bldP spid="21" grpId="0" animBg="1"/>
      <p:bldP spid="22" grpId="0"/>
      <p:bldP spid="23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CC3F1-F684-4520-A70A-A8455583A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latin typeface="Robot"/>
              </a:rPr>
              <a:t>GraalVM</a:t>
            </a:r>
            <a:r>
              <a:rPr lang="nl-NL" dirty="0">
                <a:latin typeface="Robot"/>
              </a:rPr>
              <a:t>:</a:t>
            </a:r>
            <a:br>
              <a:rPr lang="nl-NL" dirty="0">
                <a:latin typeface="Robot"/>
              </a:rPr>
            </a:br>
            <a:r>
              <a:rPr lang="nl-NL" dirty="0" err="1">
                <a:latin typeface="Robot"/>
              </a:rPr>
              <a:t>Two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Editions</a:t>
            </a:r>
            <a:endParaRPr lang="en-US" dirty="0">
              <a:latin typeface="Robo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74DFA-3BA9-44EE-8B0C-FEBBDE97E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816D08-4737-4BE3-8B06-20C0F60E4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Developer MeetUp: Getting Started with GraalVM Polyglot Programming</a:t>
            </a:r>
            <a:endParaRPr kumimoji="0" lang="nl-NL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9" name="Google Shape;113;g622123aab7_0_107">
            <a:extLst>
              <a:ext uri="{FF2B5EF4-FFF2-40B4-BE49-F238E27FC236}">
                <a16:creationId xmlns:a16="http://schemas.microsoft.com/office/drawing/2014/main" id="{4F31B5AF-7F5C-4C64-955A-D89F1D587BD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2375" y="227650"/>
            <a:ext cx="5987875" cy="482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 descr="https://s14-eu5.startpage.com/cgi-bin/serveimage?url=https:%2F%2Fmedia.licdn.com%2Fdms%2Fimage%2FC4D0BAQGeK6HI30Boog%2Fcompany-logo_200_200%2F0%3Fe%3D2159024400%26v%3Dbeta%26t%3D9-lulQj-s0Q1NcsYZgcCzVWgABzFKg2Lx8xRJ6gncJc&amp;sp=71c0fba2a0d9da0de3c67e82685e4613">
            <a:extLst>
              <a:ext uri="{FF2B5EF4-FFF2-40B4-BE49-F238E27FC236}">
                <a16:creationId xmlns:a16="http://schemas.microsoft.com/office/drawing/2014/main" id="{F9190B0E-6BBA-4C42-9DB5-41494C59F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03" y="2849904"/>
            <a:ext cx="19050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5108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presentatie_v1" id="{ED940281-E184-7F41-8FBC-9283F70EF3DC}" vid="{06E219FD-7C92-2F4C-AAE9-4F759F7D0053}"/>
    </a:ext>
  </a:extLst>
</a:theme>
</file>

<file path=ppt/theme/theme2.xml><?xml version="1.0" encoding="utf-8"?>
<a:theme xmlns:a="http://schemas.openxmlformats.org/drawingml/2006/main" name="2_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acleCloudDay2019-LucasJellena-OMC" id="{14657580-CF08-455A-8D95-D835BF686AB0}" vid="{91E25206-E304-4588-BBC6-7DF6F10804D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CDE95304DD6F4887052858DDBAA49F" ma:contentTypeVersion="13" ma:contentTypeDescription="Een nieuw document maken." ma:contentTypeScope="" ma:versionID="d9fd95c306da4d76149521b1eb962b7f">
  <xsd:schema xmlns:xsd="http://www.w3.org/2001/XMLSchema" xmlns:xs="http://www.w3.org/2001/XMLSchema" xmlns:p="http://schemas.microsoft.com/office/2006/metadata/properties" xmlns:ns1="http://schemas.microsoft.com/sharepoint/v3" xmlns:ns3="c0096d71-547d-4042-b14d-b0c176c18ef9" xmlns:ns4="c4a3eb09-d3f0-4928-b094-498861f3a0e3" targetNamespace="http://schemas.microsoft.com/office/2006/metadata/properties" ma:root="true" ma:fieldsID="fe2f445864a7cf692e996795fbc6ac5a" ns1:_="" ns3:_="" ns4:_="">
    <xsd:import namespace="http://schemas.microsoft.com/sharepoint/v3"/>
    <xsd:import namespace="c0096d71-547d-4042-b14d-b0c176c18ef9"/>
    <xsd:import namespace="c4a3eb09-d3f0-4928-b094-498861f3a0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096d71-547d-4042-b14d-b0c176c18e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a3eb09-d3f0-4928-b094-498861f3a0e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B97143-6A22-4F35-BB3B-18DEE4AFFE78}">
  <ds:schemaRefs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c4a3eb09-d3f0-4928-b094-498861f3a0e3"/>
    <ds:schemaRef ds:uri="http://schemas.microsoft.com/office/infopath/2007/PartnerControls"/>
    <ds:schemaRef ds:uri="c0096d71-547d-4042-b14d-b0c176c18ef9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2ABFFE4-C579-438D-A69E-0509785BCA6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2AA8425-F5F4-469D-82A4-643957FA2D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0096d71-547d-4042-b14d-b0c176c18ef9"/>
    <ds:schemaRef ds:uri="c4a3eb09-d3f0-4928-b094-498861f3a0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3875</Words>
  <Application>Microsoft Office PowerPoint</Application>
  <PresentationFormat>On-screen Show (16:9)</PresentationFormat>
  <Paragraphs>693</Paragraphs>
  <Slides>65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Robot</vt:lpstr>
      <vt:lpstr>Arial</vt:lpstr>
      <vt:lpstr>Roboto</vt:lpstr>
      <vt:lpstr>Calibri</vt:lpstr>
      <vt:lpstr>Lucida Console</vt:lpstr>
      <vt:lpstr>1_Office-thema</vt:lpstr>
      <vt:lpstr>2_Office-thema</vt:lpstr>
      <vt:lpstr>Getting Started with GraalVM Polyglot Programming</vt:lpstr>
      <vt:lpstr>Overview</vt:lpstr>
      <vt:lpstr>What is GraalVM?</vt:lpstr>
      <vt:lpstr>What is GraalVM?</vt:lpstr>
      <vt:lpstr>Oh  boy, we will be in so much trouble…</vt:lpstr>
      <vt:lpstr>Introducing</vt:lpstr>
      <vt:lpstr>PowerPoint Presentation</vt:lpstr>
      <vt:lpstr>Some history on GraalVM</vt:lpstr>
      <vt:lpstr>GraalVM: Two Editions</vt:lpstr>
      <vt:lpstr>Polyglot Platform with Language Interoperability  </vt:lpstr>
      <vt:lpstr>Why do we have so many languages? </vt:lpstr>
      <vt:lpstr>Polyglots – speak and understand many languages  </vt:lpstr>
      <vt:lpstr>GraalVM Polyglot Runtime</vt:lpstr>
      <vt:lpstr>Why use GraalVM as Polyglot Runtime?</vt:lpstr>
      <vt:lpstr>Polyglot Interoperability</vt:lpstr>
      <vt:lpstr>Current interoperability on JVM</vt:lpstr>
      <vt:lpstr>All languages are used to express and communicate very similar concepts</vt:lpstr>
      <vt:lpstr>All programming languages are used to express and execute very similar concepts</vt:lpstr>
      <vt:lpstr>GraalVM can merge and run Java Byte code  derived from various origins</vt:lpstr>
      <vt:lpstr>GraalVM Polyglot Interoperability</vt:lpstr>
      <vt:lpstr>The New Beast between Java and JavaScript</vt:lpstr>
      <vt:lpstr>From Java to JavaScript</vt:lpstr>
      <vt:lpstr>From Java to JavaScript Evaluate a Simple Code Snippet</vt:lpstr>
      <vt:lpstr>Bindings interface between Java  JavaScript</vt:lpstr>
      <vt:lpstr>Bindings interface between Java  JavaScript Example: JavaScript constant, read from Java</vt:lpstr>
      <vt:lpstr>Bindings interface between Java  JavaScript Example: Java Map accessed from two sides</vt:lpstr>
      <vt:lpstr>Bindings interface between Java  JavaScript Example: Leverage JavaScript for JSON processing (1/2)</vt:lpstr>
      <vt:lpstr>Bindings interface between Java  JavaScript Example: Leverage JavaScript for JSON processing (2/2)</vt:lpstr>
      <vt:lpstr>Bindings interface between Java  JavaScript Example: Read JavaScript Array elements from Java</vt:lpstr>
      <vt:lpstr>Call Back to Java from JavaScript</vt:lpstr>
      <vt:lpstr>Java  JavaScript  GraalVM Rules for handling The Thread Gap</vt:lpstr>
      <vt:lpstr>Multiple JavaScript threads  from a Single Multi-threaded Java Application</vt:lpstr>
      <vt:lpstr>A Typical Java Challenge  (aided by JavaScript interaction)</vt:lpstr>
      <vt:lpstr>A Typical Java Challenge</vt:lpstr>
      <vt:lpstr>Community package in JavaScript for dozens of predefined validations</vt:lpstr>
      <vt:lpstr>JavaScript Validator Module is compatible with GraalJS</vt:lpstr>
      <vt:lpstr>A Typical Java Challenge – Resolved (with GraalVM)</vt:lpstr>
      <vt:lpstr>A Typical Java Challenge – Resolved (with GraalVM)</vt:lpstr>
      <vt:lpstr>A Typical Java Challenge – Resolved (with GraalVM)</vt:lpstr>
      <vt:lpstr>GraalVM Polyglot Interoperability</vt:lpstr>
      <vt:lpstr>Polyglot and Ahead of Time Compiled Native Binary</vt:lpstr>
      <vt:lpstr>Native Binary Executable for Java Polyglot application</vt:lpstr>
      <vt:lpstr>Native Binary Executable for Java Polyglot application</vt:lpstr>
      <vt:lpstr>Native Binary Executable for Java Polyglot application</vt:lpstr>
      <vt:lpstr>GraalVM Polyglot Interoperability</vt:lpstr>
      <vt:lpstr>Polyglot from non-JVM languages</vt:lpstr>
      <vt:lpstr>Polyglot from non-JVM languages JFall 2019 Show Case: Scala  (Fast)R on GraalVM</vt:lpstr>
      <vt:lpstr>Polyglot from JavaScript to Graal Truffle Languages</vt:lpstr>
      <vt:lpstr>Node Application calling out to Java (and others)</vt:lpstr>
      <vt:lpstr>Node Application calling out to Java</vt:lpstr>
      <vt:lpstr>Node Application calling out to Java</vt:lpstr>
      <vt:lpstr>Node Application calling out to Java (and JavaScript)</vt:lpstr>
      <vt:lpstr>GraalVM Polyglot Interoperability</vt:lpstr>
      <vt:lpstr>Polyglot from Python with other Graal Truffle Languages</vt:lpstr>
      <vt:lpstr>Polyglot from Python with other Graal Truffle Languages</vt:lpstr>
      <vt:lpstr>Polyglot from Python with other Graal Truffle Languages</vt:lpstr>
      <vt:lpstr>Polyglot from Python with other Graal Truffle Languages</vt:lpstr>
      <vt:lpstr>Polyglot from Python with other Graal Truffle Languages</vt:lpstr>
      <vt:lpstr>Polyglot Example with Node, Java, Python and R</vt:lpstr>
      <vt:lpstr>Conclusion</vt:lpstr>
      <vt:lpstr>Quick Recap – What is GraalVM?</vt:lpstr>
      <vt:lpstr>What’s Next?</vt:lpstr>
      <vt:lpstr>Adopting GraalVM in your team - your first steps</vt:lpstr>
      <vt:lpstr>Adopting GraalVM in your team - your first steps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Adnan.Drina@Amis.nl;Lucas.Jellema@amis.nl</dc:creator>
  <cp:lastModifiedBy>Lucas Jellema</cp:lastModifiedBy>
  <cp:revision>12</cp:revision>
  <dcterms:created xsi:type="dcterms:W3CDTF">2015-09-09T07:34:14Z</dcterms:created>
  <dcterms:modified xsi:type="dcterms:W3CDTF">2019-11-02T09:08:44Z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0x010100D0CDE95304DD6F4887052858DDBAA49F</vt:lpwstr>
  </property>
</Properties>
</file>